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3"/>
    <p:sldId id="581" r:id="rId4"/>
    <p:sldId id="582" r:id="rId5"/>
    <p:sldId id="583" r:id="rId6"/>
    <p:sldId id="584" r:id="rId7"/>
    <p:sldId id="586" r:id="rId8"/>
    <p:sldId id="587" r:id="rId9"/>
    <p:sldId id="585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9" r:id="rId21"/>
    <p:sldId id="600" r:id="rId22"/>
    <p:sldId id="601" r:id="rId23"/>
    <p:sldId id="602" r:id="rId24"/>
    <p:sldId id="603" r:id="rId25"/>
    <p:sldId id="606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4" r:id="rId42"/>
    <p:sldId id="625" r:id="rId43"/>
    <p:sldId id="626" r:id="rId44"/>
    <p:sldId id="627" r:id="rId45"/>
    <p:sldId id="580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40" y="-96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9667" y="260350"/>
            <a:ext cx="109728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3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4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12192000" cy="70675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42333" y="765175"/>
            <a:ext cx="12234333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42333" y="692150"/>
            <a:ext cx="1223433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88900" y="1196975"/>
            <a:ext cx="12280900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42333" y="2708275"/>
            <a:ext cx="12185651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42333" y="2925763"/>
            <a:ext cx="12280900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40216" y="3789363"/>
            <a:ext cx="12280900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40216" y="5013325"/>
            <a:ext cx="12280900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88900" y="5661025"/>
            <a:ext cx="12280900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4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oleObject" Target="../embeddings/oleObject17.bin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4.bin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8.wmf"/><Relationship Id="rId2" Type="http://schemas.openxmlformats.org/officeDocument/2006/relationships/image" Target="../media/image30.wmf"/><Relationship Id="rId19" Type="http://schemas.openxmlformats.org/officeDocument/2006/relationships/oleObject" Target="../embeddings/oleObject23.bin"/><Relationship Id="rId18" Type="http://schemas.openxmlformats.org/officeDocument/2006/relationships/image" Target="../media/image37.wmf"/><Relationship Id="rId17" Type="http://schemas.openxmlformats.org/officeDocument/2006/relationships/oleObject" Target="../embeddings/oleObject22.bin"/><Relationship Id="rId16" Type="http://schemas.openxmlformats.org/officeDocument/2006/relationships/oleObject" Target="../embeddings/oleObject21.bin"/><Relationship Id="rId15" Type="http://schemas.openxmlformats.org/officeDocument/2006/relationships/image" Target="../media/image36.wmf"/><Relationship Id="rId14" Type="http://schemas.openxmlformats.org/officeDocument/2006/relationships/oleObject" Target="../embeddings/oleObject20.bin"/><Relationship Id="rId13" Type="http://schemas.openxmlformats.org/officeDocument/2006/relationships/image" Target="../media/image35.wmf"/><Relationship Id="rId12" Type="http://schemas.openxmlformats.org/officeDocument/2006/relationships/oleObject" Target="../embeddings/oleObject19.bin"/><Relationship Id="rId11" Type="http://schemas.openxmlformats.org/officeDocument/2006/relationships/image" Target="../media/image34.wmf"/><Relationship Id="rId10" Type="http://schemas.openxmlformats.org/officeDocument/2006/relationships/oleObject" Target="../embeddings/oleObject18.bin"/><Relationship Id="rId1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jpe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3314" name="文本框 3074"/>
          <p:cNvSpPr txBox="1"/>
          <p:nvPr/>
        </p:nvSpPr>
        <p:spPr>
          <a:xfrm>
            <a:off x="2021205" y="91313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8.1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集散控制系统概述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文本框 3075"/>
          <p:cNvSpPr txBox="1"/>
          <p:nvPr/>
        </p:nvSpPr>
        <p:spPr>
          <a:xfrm>
            <a:off x="2092325" y="3855403"/>
            <a:ext cx="374491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8.3 DCS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现场控制站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文本框 3076"/>
          <p:cNvSpPr txBox="1"/>
          <p:nvPr/>
        </p:nvSpPr>
        <p:spPr>
          <a:xfrm>
            <a:off x="2092008" y="5249228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8.4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17" name="对象 3077"/>
          <p:cNvGraphicFramePr>
            <a:graphicFrameLocks noChangeAspect="1"/>
          </p:cNvGraphicFramePr>
          <p:nvPr/>
        </p:nvGraphicFramePr>
        <p:xfrm>
          <a:off x="5692775" y="733743"/>
          <a:ext cx="158432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739775" imgH="739775" progId="Equation.DSMT4">
                  <p:embed/>
                </p:oleObj>
              </mc:Choice>
              <mc:Fallback>
                <p:oleObj name="" r:id="rId1" imgW="739775" imgH="739775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2775" y="733743"/>
                        <a:ext cx="1584325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对象 3078"/>
          <p:cNvGraphicFramePr>
            <a:graphicFrameLocks noChangeAspect="1"/>
          </p:cNvGraphicFramePr>
          <p:nvPr/>
        </p:nvGraphicFramePr>
        <p:xfrm>
          <a:off x="5692775" y="3686810"/>
          <a:ext cx="271843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98245" imgH="484505" progId="Equation.DSMT4">
                  <p:embed/>
                </p:oleObj>
              </mc:Choice>
              <mc:Fallback>
                <p:oleObj name="" r:id="rId3" imgW="1198245" imgH="48450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2775" y="3686810"/>
                        <a:ext cx="271843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对象 3079"/>
          <p:cNvGraphicFramePr>
            <a:graphicFrameLocks noChangeAspect="1"/>
          </p:cNvGraphicFramePr>
          <p:nvPr/>
        </p:nvGraphicFramePr>
        <p:xfrm>
          <a:off x="5692775" y="4981893"/>
          <a:ext cx="22748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45210" imgH="484505" progId="Equation.DSMT4">
                  <p:embed/>
                </p:oleObj>
              </mc:Choice>
              <mc:Fallback>
                <p:oleObj name="" r:id="rId5" imgW="1045210" imgH="484505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2775" y="4981893"/>
                        <a:ext cx="227488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文本框 3080"/>
          <p:cNvSpPr txBox="1"/>
          <p:nvPr/>
        </p:nvSpPr>
        <p:spPr>
          <a:xfrm>
            <a:off x="2092325" y="2462530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8.2 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21" name="对象 3081"/>
          <p:cNvGraphicFramePr>
            <a:graphicFrameLocks noChangeAspect="1"/>
          </p:cNvGraphicFramePr>
          <p:nvPr/>
        </p:nvGraphicFramePr>
        <p:xfrm>
          <a:off x="5692775" y="2389505"/>
          <a:ext cx="22748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1045210" imgH="484505" progId="Equation.DSMT4">
                  <p:embed/>
                </p:oleObj>
              </mc:Choice>
              <mc:Fallback>
                <p:oleObj name="" r:id="rId7" imgW="1045210" imgH="484505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2775" y="2389505"/>
                        <a:ext cx="227488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3553" name="矩形 14337"/>
          <p:cNvSpPr/>
          <p:nvPr/>
        </p:nvSpPr>
        <p:spPr>
          <a:xfrm>
            <a:off x="1017905" y="808355"/>
            <a:ext cx="101549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）通信网络的应用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通信网络将现场控制单元、操作员站、工程师站、管理计算机等通过网关连接起来，实现整体的最优控制和管理。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555" name="组合 12291"/>
          <p:cNvGrpSpPr/>
          <p:nvPr/>
        </p:nvGrpSpPr>
        <p:grpSpPr>
          <a:xfrm>
            <a:off x="1346200" y="2794635"/>
            <a:ext cx="7717790" cy="3124200"/>
            <a:chOff x="0" y="0"/>
            <a:chExt cx="3810" cy="1968"/>
          </a:xfrm>
        </p:grpSpPr>
        <p:sp>
          <p:nvSpPr>
            <p:cNvPr id="23556" name="矩形 12292"/>
            <p:cNvSpPr/>
            <p:nvPr/>
          </p:nvSpPr>
          <p:spPr>
            <a:xfrm>
              <a:off x="136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7" name="矩形 12293"/>
            <p:cNvSpPr/>
            <p:nvPr/>
          </p:nvSpPr>
          <p:spPr>
            <a:xfrm>
              <a:off x="1043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8" name="矩形 12294"/>
            <p:cNvSpPr/>
            <p:nvPr/>
          </p:nvSpPr>
          <p:spPr>
            <a:xfrm>
              <a:off x="2722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工程师站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9" name="文本框 12295"/>
            <p:cNvSpPr txBox="1"/>
            <p:nvPr/>
          </p:nvSpPr>
          <p:spPr>
            <a:xfrm>
              <a:off x="2087" y="46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0" name="直接连接符 12296"/>
            <p:cNvSpPr/>
            <p:nvPr/>
          </p:nvSpPr>
          <p:spPr>
            <a:xfrm>
              <a:off x="0" y="499"/>
              <a:ext cx="381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1" name="直接连接符 12297"/>
            <p:cNvSpPr/>
            <p:nvPr/>
          </p:nvSpPr>
          <p:spPr>
            <a:xfrm>
              <a:off x="54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2" name="直接连接符 12298"/>
            <p:cNvSpPr/>
            <p:nvPr/>
          </p:nvSpPr>
          <p:spPr>
            <a:xfrm>
              <a:off x="1452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3" name="直接连接符 12299"/>
            <p:cNvSpPr/>
            <p:nvPr/>
          </p:nvSpPr>
          <p:spPr>
            <a:xfrm>
              <a:off x="308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4" name="直接连接符 12300"/>
            <p:cNvSpPr/>
            <p:nvPr/>
          </p:nvSpPr>
          <p:spPr>
            <a:xfrm>
              <a:off x="68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5" name="直接连接符 12301"/>
            <p:cNvSpPr/>
            <p:nvPr/>
          </p:nvSpPr>
          <p:spPr>
            <a:xfrm>
              <a:off x="127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6" name="直接连接符 12302"/>
            <p:cNvSpPr/>
            <p:nvPr/>
          </p:nvSpPr>
          <p:spPr>
            <a:xfrm>
              <a:off x="2767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7" name="文本框 12303"/>
            <p:cNvSpPr txBox="1"/>
            <p:nvPr/>
          </p:nvSpPr>
          <p:spPr>
            <a:xfrm>
              <a:off x="1678" y="545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8" name="文本框 12304"/>
            <p:cNvSpPr txBox="1"/>
            <p:nvPr/>
          </p:nvSpPr>
          <p:spPr>
            <a:xfrm>
              <a:off x="2177" y="545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矩形 12305"/>
            <p:cNvSpPr/>
            <p:nvPr/>
          </p:nvSpPr>
          <p:spPr>
            <a:xfrm>
              <a:off x="454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矩形 12306"/>
            <p:cNvSpPr/>
            <p:nvPr/>
          </p:nvSpPr>
          <p:spPr>
            <a:xfrm>
              <a:off x="1043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矩形 12307"/>
            <p:cNvSpPr/>
            <p:nvPr/>
          </p:nvSpPr>
          <p:spPr>
            <a:xfrm>
              <a:off x="2540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直接连接符 12308"/>
            <p:cNvSpPr/>
            <p:nvPr/>
          </p:nvSpPr>
          <p:spPr>
            <a:xfrm>
              <a:off x="0" y="1497"/>
              <a:ext cx="381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3" name="直接连接符 12309"/>
            <p:cNvSpPr/>
            <p:nvPr/>
          </p:nvSpPr>
          <p:spPr>
            <a:xfrm>
              <a:off x="68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4" name="直接连接符 12310"/>
            <p:cNvSpPr/>
            <p:nvPr/>
          </p:nvSpPr>
          <p:spPr>
            <a:xfrm>
              <a:off x="127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5" name="直接连接符 12311"/>
            <p:cNvSpPr/>
            <p:nvPr/>
          </p:nvSpPr>
          <p:spPr>
            <a:xfrm>
              <a:off x="2767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6" name="矩形 12312"/>
            <p:cNvSpPr/>
            <p:nvPr/>
          </p:nvSpPr>
          <p:spPr>
            <a:xfrm>
              <a:off x="408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矩形 12313"/>
            <p:cNvSpPr/>
            <p:nvPr/>
          </p:nvSpPr>
          <p:spPr>
            <a:xfrm>
              <a:off x="2177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8" name="直接连接符 12314"/>
            <p:cNvSpPr/>
            <p:nvPr/>
          </p:nvSpPr>
          <p:spPr>
            <a:xfrm>
              <a:off x="998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9" name="直接连接符 12315"/>
            <p:cNvSpPr/>
            <p:nvPr/>
          </p:nvSpPr>
          <p:spPr>
            <a:xfrm>
              <a:off x="2812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80" name="矩形 1"/>
          <p:cNvSpPr/>
          <p:nvPr/>
        </p:nvSpPr>
        <p:spPr>
          <a:xfrm>
            <a:off x="7680960" y="3691255"/>
            <a:ext cx="17310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光导纤维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1" name="矩形 2"/>
          <p:cNvSpPr/>
          <p:nvPr/>
        </p:nvSpPr>
        <p:spPr>
          <a:xfrm>
            <a:off x="7593330" y="4182745"/>
            <a:ext cx="33883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传输距离几十</a:t>
            </a:r>
            <a:r>
              <a:rPr lang="en-US" altLang="zh-CN" sz="2400" b="1" dirty="0">
                <a:latin typeface="Times New Roman" panose="02020603050405020304" pitchFamily="18" charset="0"/>
              </a:rPr>
              <a:t>km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，传输速率几十</a:t>
            </a:r>
            <a:r>
              <a:rPr lang="en-US" altLang="zh-CN" sz="2400" b="1" dirty="0">
                <a:latin typeface="Times New Roman" panose="02020603050405020304" pitchFamily="18" charset="0"/>
              </a:rPr>
              <a:t>Mbps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2" name="矩形 3"/>
          <p:cNvSpPr/>
          <p:nvPr/>
        </p:nvSpPr>
        <p:spPr>
          <a:xfrm>
            <a:off x="7994650" y="3324860"/>
            <a:ext cx="19818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3" name="矩形 34"/>
          <p:cNvSpPr/>
          <p:nvPr/>
        </p:nvSpPr>
        <p:spPr>
          <a:xfrm>
            <a:off x="7994650" y="5046980"/>
            <a:ext cx="19818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4578" name="矩形 14338"/>
          <p:cNvSpPr/>
          <p:nvPr/>
        </p:nvSpPr>
        <p:spPr>
          <a:xfrm>
            <a:off x="1213485" y="889635"/>
            <a:ext cx="98520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）可靠性高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3485" y="4767580"/>
            <a:ext cx="10193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秘钥设置：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工程师站、操作员站设置操作权限，保证系统安全。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7765" y="3168015"/>
            <a:ext cx="76904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设计结构：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功能分散、负荷分散、数据库分散。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13485" y="3952240"/>
            <a:ext cx="5187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软件：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自诊断技术、容错设计。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34745" y="2413635"/>
            <a:ext cx="96348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重要装置双备用。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电源、通信网络、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接口等冗余化配置。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13485" y="1568450"/>
            <a:ext cx="94780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元器件：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工业级及以上元器件。抗老化处理，抗干扰设计。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4" grpId="0"/>
      <p:bldP spid="4" grpId="1"/>
      <p:bldP spid="5" grpId="0"/>
      <p:bldP spid="5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5620" name="矩形 15380"/>
          <p:cNvSpPr/>
          <p:nvPr/>
        </p:nvSpPr>
        <p:spPr>
          <a:xfrm>
            <a:off x="1032828" y="2976245"/>
            <a:ext cx="38893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）星型结构：1对</a:t>
            </a:r>
            <a:r>
              <a:rPr lang="en-US" altLang="zh-CN" b="1" dirty="0">
                <a:latin typeface="Times New Roman" panose="02020603050405020304" pitchFamily="18" charset="0"/>
              </a:rPr>
              <a:t>N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5621" name="文本框 15381"/>
          <p:cNvSpPr txBox="1"/>
          <p:nvPr/>
        </p:nvSpPr>
        <p:spPr>
          <a:xfrm>
            <a:off x="1032828" y="4779010"/>
            <a:ext cx="6408737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信息交换均要通过中央节点，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中央节点出现问题，会导致系统瘫痪。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22" name="文本框 15382"/>
          <p:cNvSpPr txBox="1"/>
          <p:nvPr/>
        </p:nvSpPr>
        <p:spPr>
          <a:xfrm>
            <a:off x="904875" y="1662430"/>
            <a:ext cx="67868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1、网络拓扑结构（节点连接方式）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网络拓扑结构有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总线型、环型和星型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23" name="矩形 15383"/>
          <p:cNvSpPr/>
          <p:nvPr/>
        </p:nvSpPr>
        <p:spPr>
          <a:xfrm>
            <a:off x="1033145" y="3603625"/>
            <a:ext cx="57994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结构简单，通信简单，扩展容易。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15382"/>
          <p:cNvSpPr txBox="1"/>
          <p:nvPr/>
        </p:nvSpPr>
        <p:spPr>
          <a:xfrm>
            <a:off x="904875" y="981075"/>
            <a:ext cx="49784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8.2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集散控制系统通信网络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91755" y="2830830"/>
            <a:ext cx="3240405" cy="3401695"/>
            <a:chOff x="12113" y="4458"/>
            <a:chExt cx="5103" cy="5357"/>
          </a:xfrm>
        </p:grpSpPr>
        <p:grpSp>
          <p:nvGrpSpPr>
            <p:cNvPr id="25601" name="组合 15361"/>
            <p:cNvGrpSpPr/>
            <p:nvPr/>
          </p:nvGrpSpPr>
          <p:grpSpPr>
            <a:xfrm>
              <a:off x="12113" y="4458"/>
              <a:ext cx="5103" cy="4535"/>
              <a:chOff x="0" y="0"/>
              <a:chExt cx="2041" cy="1814"/>
            </a:xfrm>
          </p:grpSpPr>
          <p:sp>
            <p:nvSpPr>
              <p:cNvPr id="25602" name="椭圆 15362"/>
              <p:cNvSpPr/>
              <p:nvPr/>
            </p:nvSpPr>
            <p:spPr>
              <a:xfrm>
                <a:off x="875" y="767"/>
                <a:ext cx="291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主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03" name="椭圆 15363"/>
              <p:cNvSpPr/>
              <p:nvPr/>
            </p:nvSpPr>
            <p:spPr>
              <a:xfrm>
                <a:off x="875" y="0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4" name="椭圆 15364"/>
              <p:cNvSpPr/>
              <p:nvPr/>
            </p:nvSpPr>
            <p:spPr>
              <a:xfrm>
                <a:off x="0" y="767"/>
                <a:ext cx="292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7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5" name="椭圆 15365"/>
              <p:cNvSpPr/>
              <p:nvPr/>
            </p:nvSpPr>
            <p:spPr>
              <a:xfrm>
                <a:off x="146" y="209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6" name="椭圆 15366"/>
              <p:cNvSpPr/>
              <p:nvPr/>
            </p:nvSpPr>
            <p:spPr>
              <a:xfrm>
                <a:off x="1749" y="767"/>
                <a:ext cx="292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7" name="椭圆 15367"/>
              <p:cNvSpPr/>
              <p:nvPr/>
            </p:nvSpPr>
            <p:spPr>
              <a:xfrm>
                <a:off x="1531" y="209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8" name="椭圆 15368"/>
              <p:cNvSpPr/>
              <p:nvPr/>
            </p:nvSpPr>
            <p:spPr>
              <a:xfrm>
                <a:off x="219" y="1395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9" name="椭圆 15369"/>
              <p:cNvSpPr/>
              <p:nvPr/>
            </p:nvSpPr>
            <p:spPr>
              <a:xfrm>
                <a:off x="875" y="1535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5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0" name="椭圆 15370"/>
              <p:cNvSpPr/>
              <p:nvPr/>
            </p:nvSpPr>
            <p:spPr>
              <a:xfrm>
                <a:off x="1531" y="1326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1" name="直接连接符 15371"/>
              <p:cNvSpPr/>
              <p:nvPr/>
            </p:nvSpPr>
            <p:spPr>
              <a:xfrm>
                <a:off x="292" y="907"/>
                <a:ext cx="583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2" name="直接连接符 15372"/>
              <p:cNvSpPr/>
              <p:nvPr/>
            </p:nvSpPr>
            <p:spPr>
              <a:xfrm>
                <a:off x="1021" y="279"/>
                <a:ext cx="0" cy="48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3" name="直接连接符 15373"/>
              <p:cNvSpPr/>
              <p:nvPr/>
            </p:nvSpPr>
            <p:spPr>
              <a:xfrm>
                <a:off x="1166" y="907"/>
                <a:ext cx="583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4" name="直接连接符 15374"/>
              <p:cNvSpPr/>
              <p:nvPr/>
            </p:nvSpPr>
            <p:spPr>
              <a:xfrm flipH="1">
                <a:off x="1166" y="419"/>
                <a:ext cx="365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5" name="直接连接符 15375"/>
              <p:cNvSpPr/>
              <p:nvPr/>
            </p:nvSpPr>
            <p:spPr>
              <a:xfrm>
                <a:off x="437" y="419"/>
                <a:ext cx="438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6" name="直接连接符 15376"/>
              <p:cNvSpPr/>
              <p:nvPr/>
            </p:nvSpPr>
            <p:spPr>
              <a:xfrm flipV="1">
                <a:off x="510" y="1047"/>
                <a:ext cx="438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7" name="直接连接符 15377"/>
              <p:cNvSpPr/>
              <p:nvPr/>
            </p:nvSpPr>
            <p:spPr>
              <a:xfrm flipV="1">
                <a:off x="1021" y="1047"/>
                <a:ext cx="0" cy="48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8" name="直接连接符 15378"/>
              <p:cNvSpPr/>
              <p:nvPr/>
            </p:nvSpPr>
            <p:spPr>
              <a:xfrm flipH="1" flipV="1">
                <a:off x="1093" y="1047"/>
                <a:ext cx="438" cy="34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</p:grpSp>
        <p:sp>
          <p:nvSpPr>
            <p:cNvPr id="19497" name="矩形 9257"/>
            <p:cNvSpPr/>
            <p:nvPr/>
          </p:nvSpPr>
          <p:spPr>
            <a:xfrm>
              <a:off x="12410" y="8993"/>
              <a:ext cx="4806" cy="82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-2  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星型结构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49515" y="1662430"/>
            <a:ext cx="3524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什么是网络拓扑结构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5620" grpId="0"/>
      <p:bldP spid="25623" grpId="0"/>
      <p:bldP spid="256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56740" y="865505"/>
            <a:ext cx="8438384" cy="3887470"/>
            <a:chOff x="850" y="1318"/>
            <a:chExt cx="12043" cy="6122"/>
          </a:xfrm>
        </p:grpSpPr>
        <p:sp>
          <p:nvSpPr>
            <p:cNvPr id="16" name="矩形 16385"/>
            <p:cNvSpPr/>
            <p:nvPr/>
          </p:nvSpPr>
          <p:spPr>
            <a:xfrm>
              <a:off x="1303" y="1318"/>
              <a:ext cx="759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）环型结构：点对点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65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345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8" name="直接连接符 47"/>
            <p:cNvCxnSpPr>
              <a:stCxn id="24" idx="3"/>
              <a:endCxn id="50" idx="1"/>
            </p:cNvCxnSpPr>
            <p:nvPr/>
          </p:nvCxnSpPr>
          <p:spPr>
            <a:xfrm>
              <a:off x="3788" y="433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3345" y="551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500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325" y="4945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500" y="551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3" name="直接连接符 52"/>
            <p:cNvCxnSpPr>
              <a:stCxn id="24" idx="3"/>
              <a:endCxn id="50" idx="1"/>
            </p:cNvCxnSpPr>
            <p:nvPr/>
          </p:nvCxnSpPr>
          <p:spPr>
            <a:xfrm>
              <a:off x="3798" y="574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7655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5" name="直接连接符 54"/>
            <p:cNvCxnSpPr>
              <a:stCxn id="54" idx="3"/>
              <a:endCxn id="56" idx="1"/>
            </p:cNvCxnSpPr>
            <p:nvPr/>
          </p:nvCxnSpPr>
          <p:spPr>
            <a:xfrm>
              <a:off x="8098" y="433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810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7" name="直接连接符 56"/>
            <p:cNvCxnSpPr>
              <a:stCxn id="54" idx="3"/>
              <a:endCxn id="56" idx="1"/>
            </p:cNvCxnSpPr>
            <p:nvPr/>
          </p:nvCxnSpPr>
          <p:spPr>
            <a:xfrm>
              <a:off x="5953" y="438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7665" y="5558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9" name="直接连接符 58"/>
            <p:cNvCxnSpPr>
              <a:stCxn id="58" idx="3"/>
              <a:endCxn id="60" idx="1"/>
            </p:cNvCxnSpPr>
            <p:nvPr/>
          </p:nvCxnSpPr>
          <p:spPr>
            <a:xfrm>
              <a:off x="8108" y="574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9820" y="5558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1" name="直接连接符 60"/>
            <p:cNvCxnSpPr>
              <a:stCxn id="58" idx="3"/>
              <a:endCxn id="60" idx="1"/>
            </p:cNvCxnSpPr>
            <p:nvPr/>
          </p:nvCxnSpPr>
          <p:spPr>
            <a:xfrm>
              <a:off x="5963" y="578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1" idx="0"/>
              <a:endCxn id="60" idx="1"/>
            </p:cNvCxnSpPr>
            <p:nvPr/>
          </p:nvCxnSpPr>
          <p:spPr>
            <a:xfrm flipV="1">
              <a:off x="2545" y="4293"/>
              <a:ext cx="838" cy="65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51" idx="0"/>
              <a:endCxn id="49" idx="1"/>
            </p:cNvCxnSpPr>
            <p:nvPr/>
          </p:nvCxnSpPr>
          <p:spPr>
            <a:xfrm>
              <a:off x="2550" y="5288"/>
              <a:ext cx="795" cy="4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0943" y="483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5" name="直接连接符 64"/>
            <p:cNvCxnSpPr>
              <a:stCxn id="51" idx="0"/>
              <a:endCxn id="56" idx="3"/>
            </p:cNvCxnSpPr>
            <p:nvPr/>
          </p:nvCxnSpPr>
          <p:spPr>
            <a:xfrm flipH="1" flipV="1">
              <a:off x="10253" y="4335"/>
              <a:ext cx="918" cy="47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4" idx="2"/>
              <a:endCxn id="56" idx="3"/>
            </p:cNvCxnSpPr>
            <p:nvPr/>
          </p:nvCxnSpPr>
          <p:spPr>
            <a:xfrm flipH="1">
              <a:off x="10263" y="5200"/>
              <a:ext cx="903" cy="54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4" idx="2"/>
              <a:endCxn id="56" idx="3"/>
            </p:cNvCxnSpPr>
            <p:nvPr/>
          </p:nvCxnSpPr>
          <p:spPr>
            <a:xfrm flipV="1">
              <a:off x="3570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5273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69" name="直接连接符 68"/>
            <p:cNvCxnSpPr>
              <a:stCxn id="64" idx="2"/>
              <a:endCxn id="56" idx="3"/>
            </p:cNvCxnSpPr>
            <p:nvPr/>
          </p:nvCxnSpPr>
          <p:spPr>
            <a:xfrm flipV="1">
              <a:off x="5680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428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1" name="直接连接符 70"/>
            <p:cNvCxnSpPr>
              <a:stCxn id="64" idx="2"/>
              <a:endCxn id="56" idx="3"/>
            </p:cNvCxnSpPr>
            <p:nvPr/>
          </p:nvCxnSpPr>
          <p:spPr>
            <a:xfrm flipV="1">
              <a:off x="7835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9580" y="2565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3" name="直接连接符 72"/>
            <p:cNvCxnSpPr>
              <a:stCxn id="64" idx="2"/>
              <a:endCxn id="56" idx="3"/>
            </p:cNvCxnSpPr>
            <p:nvPr/>
          </p:nvCxnSpPr>
          <p:spPr>
            <a:xfrm flipV="1">
              <a:off x="9988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4" idx="2"/>
              <a:endCxn id="56" idx="3"/>
            </p:cNvCxnSpPr>
            <p:nvPr/>
          </p:nvCxnSpPr>
          <p:spPr>
            <a:xfrm flipV="1">
              <a:off x="3570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3118" y="676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6" name="直接连接符 75"/>
            <p:cNvCxnSpPr>
              <a:stCxn id="64" idx="2"/>
              <a:endCxn id="56" idx="3"/>
            </p:cNvCxnSpPr>
            <p:nvPr/>
          </p:nvCxnSpPr>
          <p:spPr>
            <a:xfrm flipV="1">
              <a:off x="5725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5273" y="6760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8" name="直接连接符 77"/>
            <p:cNvCxnSpPr>
              <a:stCxn id="64" idx="2"/>
              <a:endCxn id="56" idx="3"/>
            </p:cNvCxnSpPr>
            <p:nvPr/>
          </p:nvCxnSpPr>
          <p:spPr>
            <a:xfrm flipV="1">
              <a:off x="7880" y="5968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7428" y="6760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80" name="直接连接符 79"/>
            <p:cNvCxnSpPr>
              <a:stCxn id="64" idx="2"/>
              <a:endCxn id="56" idx="3"/>
            </p:cNvCxnSpPr>
            <p:nvPr/>
          </p:nvCxnSpPr>
          <p:spPr>
            <a:xfrm flipV="1">
              <a:off x="10035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9580" y="676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50" y="4833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1963" y="472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84" name="直接连接符 83"/>
            <p:cNvCxnSpPr>
              <a:stCxn id="64" idx="2"/>
              <a:endCxn id="56" idx="3"/>
            </p:cNvCxnSpPr>
            <p:nvPr/>
          </p:nvCxnSpPr>
          <p:spPr>
            <a:xfrm>
              <a:off x="1758" y="5173"/>
              <a:ext cx="56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4" idx="2"/>
              <a:endCxn id="56" idx="3"/>
            </p:cNvCxnSpPr>
            <p:nvPr/>
          </p:nvCxnSpPr>
          <p:spPr>
            <a:xfrm>
              <a:off x="11395" y="5060"/>
              <a:ext cx="56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97" name="矩形 9257"/>
          <p:cNvSpPr/>
          <p:nvPr/>
        </p:nvSpPr>
        <p:spPr>
          <a:xfrm>
            <a:off x="4834890" y="4752975"/>
            <a:ext cx="30518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-3   </a:t>
            </a:r>
            <a:r>
              <a:rPr lang="zh-CN" altLang="en-US" sz="2400" b="1" dirty="0">
                <a:latin typeface="Times New Roman" panose="02020603050405020304" pitchFamily="18" charset="0"/>
              </a:rPr>
              <a:t>环</a:t>
            </a:r>
            <a:r>
              <a:rPr lang="zh-CN" altLang="en-US" sz="2400" b="1" dirty="0">
                <a:latin typeface="Times New Roman" panose="02020603050405020304" pitchFamily="18" charset="0"/>
              </a:rPr>
              <a:t>型结构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16397"/>
          <p:cNvSpPr/>
          <p:nvPr/>
        </p:nvSpPr>
        <p:spPr>
          <a:xfrm>
            <a:off x="1591179" y="5433060"/>
            <a:ext cx="9538464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无主从，结构简单，增减节点容易。信息沿一个方向传输。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接口单元或数据通路出现故障时，系统会受到威胁，采用冗余光纤网。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7649" name="矩形 17409"/>
          <p:cNvSpPr/>
          <p:nvPr/>
        </p:nvSpPr>
        <p:spPr>
          <a:xfrm>
            <a:off x="1174750" y="4550410"/>
            <a:ext cx="1019873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无源网。各站无主从，某一时刻只能有一个节点发送数据，其它节点接收信息时都检查地址，对比地址是否与本站地址相符，相符则接收网上的信息。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挂接节点增加，网络通信效率降低。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651" name="组合 17411"/>
          <p:cNvGrpSpPr/>
          <p:nvPr/>
        </p:nvGrpSpPr>
        <p:grpSpPr>
          <a:xfrm>
            <a:off x="2297113" y="1525905"/>
            <a:ext cx="3313112" cy="1944688"/>
            <a:chOff x="0" y="0"/>
            <a:chExt cx="1968" cy="1152"/>
          </a:xfrm>
        </p:grpSpPr>
        <p:sp>
          <p:nvSpPr>
            <p:cNvPr id="27652" name="流程图: 终止 17412"/>
            <p:cNvSpPr/>
            <p:nvPr/>
          </p:nvSpPr>
          <p:spPr>
            <a:xfrm>
              <a:off x="288" y="384"/>
              <a:ext cx="1536" cy="384"/>
            </a:xfrm>
            <a:prstGeom prst="flowChartTerminator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3" name="椭圆 17413"/>
            <p:cNvSpPr/>
            <p:nvPr/>
          </p:nvSpPr>
          <p:spPr>
            <a:xfrm>
              <a:off x="576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4" name="椭圆 17414"/>
            <p:cNvSpPr/>
            <p:nvPr/>
          </p:nvSpPr>
          <p:spPr>
            <a:xfrm>
              <a:off x="1152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椭圆 17415"/>
            <p:cNvSpPr/>
            <p:nvPr/>
          </p:nvSpPr>
          <p:spPr>
            <a:xfrm>
              <a:off x="1776" y="14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6" name="椭圆 17416"/>
            <p:cNvSpPr/>
            <p:nvPr/>
          </p:nvSpPr>
          <p:spPr>
            <a:xfrm>
              <a:off x="0" y="14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7" name="椭圆 17417"/>
            <p:cNvSpPr/>
            <p:nvPr/>
          </p:nvSpPr>
          <p:spPr>
            <a:xfrm>
              <a:off x="0" y="816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椭圆 17418"/>
            <p:cNvSpPr/>
            <p:nvPr/>
          </p:nvSpPr>
          <p:spPr>
            <a:xfrm>
              <a:off x="576" y="96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椭圆 17419"/>
            <p:cNvSpPr/>
            <p:nvPr/>
          </p:nvSpPr>
          <p:spPr>
            <a:xfrm>
              <a:off x="1152" y="96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0" name="椭圆 17420"/>
            <p:cNvSpPr/>
            <p:nvPr/>
          </p:nvSpPr>
          <p:spPr>
            <a:xfrm>
              <a:off x="1776" y="86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1" name="直接连接符 17421"/>
            <p:cNvSpPr/>
            <p:nvPr/>
          </p:nvSpPr>
          <p:spPr>
            <a:xfrm>
              <a:off x="672" y="19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直接连接符 17422"/>
            <p:cNvSpPr/>
            <p:nvPr/>
          </p:nvSpPr>
          <p:spPr>
            <a:xfrm>
              <a:off x="672" y="768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直接连接符 17423"/>
            <p:cNvSpPr/>
            <p:nvPr/>
          </p:nvSpPr>
          <p:spPr>
            <a:xfrm>
              <a:off x="1248" y="19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直接连接符 17424"/>
            <p:cNvSpPr/>
            <p:nvPr/>
          </p:nvSpPr>
          <p:spPr>
            <a:xfrm>
              <a:off x="1248" y="768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直接连接符 17425"/>
            <p:cNvSpPr/>
            <p:nvPr/>
          </p:nvSpPr>
          <p:spPr>
            <a:xfrm>
              <a:off x="192" y="288"/>
              <a:ext cx="144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6" name="直接连接符 17426"/>
            <p:cNvSpPr/>
            <p:nvPr/>
          </p:nvSpPr>
          <p:spPr>
            <a:xfrm flipV="1">
              <a:off x="192" y="672"/>
              <a:ext cx="144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7" name="直接连接符 17427"/>
            <p:cNvSpPr/>
            <p:nvPr/>
          </p:nvSpPr>
          <p:spPr>
            <a:xfrm flipH="1">
              <a:off x="1728" y="336"/>
              <a:ext cx="96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直接连接符 17428"/>
            <p:cNvSpPr/>
            <p:nvPr/>
          </p:nvSpPr>
          <p:spPr>
            <a:xfrm>
              <a:off x="1728" y="720"/>
              <a:ext cx="144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669" name="组合 17429"/>
          <p:cNvGrpSpPr/>
          <p:nvPr/>
        </p:nvGrpSpPr>
        <p:grpSpPr>
          <a:xfrm>
            <a:off x="6473825" y="1813243"/>
            <a:ext cx="2879725" cy="1366837"/>
            <a:chOff x="0" y="0"/>
            <a:chExt cx="1632" cy="816"/>
          </a:xfrm>
        </p:grpSpPr>
        <p:sp>
          <p:nvSpPr>
            <p:cNvPr id="27670" name="直接连接符 17430"/>
            <p:cNvSpPr/>
            <p:nvPr/>
          </p:nvSpPr>
          <p:spPr>
            <a:xfrm>
              <a:off x="0" y="432"/>
              <a:ext cx="16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1" name="椭圆 17431"/>
            <p:cNvSpPr/>
            <p:nvPr/>
          </p:nvSpPr>
          <p:spPr>
            <a:xfrm>
              <a:off x="192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2" name="直接连接符 17432"/>
            <p:cNvSpPr/>
            <p:nvPr/>
          </p:nvSpPr>
          <p:spPr>
            <a:xfrm>
              <a:off x="288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3" name="椭圆 17433"/>
            <p:cNvSpPr/>
            <p:nvPr/>
          </p:nvSpPr>
          <p:spPr>
            <a:xfrm>
              <a:off x="720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4" name="椭圆 17434"/>
            <p:cNvSpPr/>
            <p:nvPr/>
          </p:nvSpPr>
          <p:spPr>
            <a:xfrm>
              <a:off x="1296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5" name="椭圆 17435"/>
            <p:cNvSpPr/>
            <p:nvPr/>
          </p:nvSpPr>
          <p:spPr>
            <a:xfrm>
              <a:off x="1104" y="62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6" name="椭圆 17436"/>
            <p:cNvSpPr/>
            <p:nvPr/>
          </p:nvSpPr>
          <p:spPr>
            <a:xfrm>
              <a:off x="432" y="62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7" name="直接连接符 17437"/>
            <p:cNvSpPr/>
            <p:nvPr/>
          </p:nvSpPr>
          <p:spPr>
            <a:xfrm>
              <a:off x="816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8" name="直接连接符 17438"/>
            <p:cNvSpPr/>
            <p:nvPr/>
          </p:nvSpPr>
          <p:spPr>
            <a:xfrm>
              <a:off x="528" y="43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9" name="直接连接符 17439"/>
            <p:cNvSpPr/>
            <p:nvPr/>
          </p:nvSpPr>
          <p:spPr>
            <a:xfrm>
              <a:off x="1200" y="43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0" name="直接连接符 17440"/>
            <p:cNvSpPr/>
            <p:nvPr/>
          </p:nvSpPr>
          <p:spPr>
            <a:xfrm>
              <a:off x="1392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681" name="矩形 17441"/>
          <p:cNvSpPr/>
          <p:nvPr/>
        </p:nvSpPr>
        <p:spPr>
          <a:xfrm>
            <a:off x="2297430" y="3795395"/>
            <a:ext cx="36918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8.4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环形总线网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2" name="矩形 17442"/>
          <p:cNvSpPr/>
          <p:nvPr/>
        </p:nvSpPr>
        <p:spPr>
          <a:xfrm>
            <a:off x="6233795" y="3795395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8.4(b)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广播式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总线网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3" name="矩形 17443"/>
          <p:cNvSpPr/>
          <p:nvPr/>
        </p:nvSpPr>
        <p:spPr>
          <a:xfrm>
            <a:off x="1695768" y="816928"/>
            <a:ext cx="60483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）总线网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8673" name="矩形 18433"/>
          <p:cNvSpPr/>
          <p:nvPr/>
        </p:nvSpPr>
        <p:spPr>
          <a:xfrm>
            <a:off x="1151890" y="795020"/>
            <a:ext cx="10160635" cy="5507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2、网络访问的数据存取控制技术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发送接收数据，数据合理的存取控制方法。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）轮询(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Poll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主多从结构星型结构。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）令牌（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Token Passing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控制网络（小数据包）（环形或总线网）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）带有碰撞检测的载波侦听多重访问（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DCS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管理网络（较大数据包）（总线以太网） 经营管理级。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5" name="矩形 1"/>
          <p:cNvSpPr/>
          <p:nvPr/>
        </p:nvSpPr>
        <p:spPr>
          <a:xfrm>
            <a:off x="1301750" y="5114925"/>
            <a:ext cx="9770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b="1" dirty="0">
                <a:latin typeface="Arial" panose="020B0604020202020204" pitchFamily="34" charset="0"/>
              </a:rPr>
              <a:t>(Carrier Sense Multiple Access with Collision Detection)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9698" name="矩形 19457"/>
          <p:cNvSpPr>
            <a:spLocks noChangeArrowheads="1"/>
          </p:cNvSpPr>
          <p:nvPr/>
        </p:nvSpPr>
        <p:spPr bwMode="auto">
          <a:xfrm>
            <a:off x="1157605" y="735330"/>
            <a:ext cx="1016444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（1）轮询(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Poll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（带主站的星型网等）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结构：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的控制方式。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、主站轮询从站，根据查询到站的应答信息，确定该站是否要发信，并确定是否让其发信。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、发送信息从站经过主站转发后到目的地后，再继续查询。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29699" name="组合 19459"/>
          <p:cNvGrpSpPr/>
          <p:nvPr/>
        </p:nvGrpSpPr>
        <p:grpSpPr>
          <a:xfrm>
            <a:off x="1809750" y="3531235"/>
            <a:ext cx="3795395" cy="2736850"/>
            <a:chOff x="0" y="0"/>
            <a:chExt cx="2087" cy="1724"/>
          </a:xfrm>
        </p:grpSpPr>
        <p:grpSp>
          <p:nvGrpSpPr>
            <p:cNvPr id="29700" name="组合 19460"/>
            <p:cNvGrpSpPr/>
            <p:nvPr/>
          </p:nvGrpSpPr>
          <p:grpSpPr>
            <a:xfrm>
              <a:off x="0" y="0"/>
              <a:ext cx="2087" cy="1724"/>
              <a:chOff x="0" y="0"/>
              <a:chExt cx="2087" cy="1724"/>
            </a:xfrm>
          </p:grpSpPr>
          <p:sp>
            <p:nvSpPr>
              <p:cNvPr id="29701" name="椭圆 19461"/>
              <p:cNvSpPr/>
              <p:nvPr/>
            </p:nvSpPr>
            <p:spPr>
              <a:xfrm>
                <a:off x="859" y="729"/>
                <a:ext cx="369" cy="34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主站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2" name="椭圆 19462"/>
              <p:cNvSpPr/>
              <p:nvPr/>
            </p:nvSpPr>
            <p:spPr>
              <a:xfrm>
                <a:off x="894" y="0"/>
                <a:ext cx="299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3" name="椭圆 19463"/>
              <p:cNvSpPr/>
              <p:nvPr/>
            </p:nvSpPr>
            <p:spPr>
              <a:xfrm>
                <a:off x="0" y="729"/>
                <a:ext cx="298" cy="26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7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4" name="椭圆 19464"/>
              <p:cNvSpPr/>
              <p:nvPr/>
            </p:nvSpPr>
            <p:spPr>
              <a:xfrm>
                <a:off x="150" y="199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5" name="椭圆 19465"/>
              <p:cNvSpPr/>
              <p:nvPr/>
            </p:nvSpPr>
            <p:spPr>
              <a:xfrm>
                <a:off x="1789" y="729"/>
                <a:ext cx="298" cy="26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6" name="椭圆 19466"/>
              <p:cNvSpPr/>
              <p:nvPr/>
            </p:nvSpPr>
            <p:spPr>
              <a:xfrm>
                <a:off x="1565" y="199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7" name="椭圆 19467"/>
              <p:cNvSpPr/>
              <p:nvPr/>
            </p:nvSpPr>
            <p:spPr>
              <a:xfrm>
                <a:off x="224" y="1326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8" name="椭圆 19468"/>
              <p:cNvSpPr/>
              <p:nvPr/>
            </p:nvSpPr>
            <p:spPr>
              <a:xfrm>
                <a:off x="894" y="1459"/>
                <a:ext cx="299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5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9" name="椭圆 19469"/>
              <p:cNvSpPr/>
              <p:nvPr/>
            </p:nvSpPr>
            <p:spPr>
              <a:xfrm>
                <a:off x="1565" y="1260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0" name="直接连接符 19470"/>
              <p:cNvSpPr/>
              <p:nvPr/>
            </p:nvSpPr>
            <p:spPr>
              <a:xfrm>
                <a:off x="1044" y="265"/>
                <a:ext cx="1" cy="4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1" name="直接连接符 19471"/>
              <p:cNvSpPr/>
              <p:nvPr/>
            </p:nvSpPr>
            <p:spPr>
              <a:xfrm flipH="1">
                <a:off x="1193" y="398"/>
                <a:ext cx="372" cy="39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2" name="直接连接符 19472"/>
              <p:cNvSpPr/>
              <p:nvPr/>
            </p:nvSpPr>
            <p:spPr>
              <a:xfrm>
                <a:off x="448" y="398"/>
                <a:ext cx="446" cy="39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3" name="直接连接符 19473"/>
              <p:cNvSpPr/>
              <p:nvPr/>
            </p:nvSpPr>
            <p:spPr>
              <a:xfrm flipV="1">
                <a:off x="522" y="1011"/>
                <a:ext cx="399" cy="3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4" name="直接连接符 19474"/>
              <p:cNvSpPr/>
              <p:nvPr/>
            </p:nvSpPr>
            <p:spPr>
              <a:xfrm flipV="1">
                <a:off x="1044" y="1070"/>
                <a:ext cx="0" cy="38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5" name="直接连接符 19475"/>
              <p:cNvSpPr/>
              <p:nvPr/>
            </p:nvSpPr>
            <p:spPr>
              <a:xfrm flipH="1" flipV="1">
                <a:off x="1166" y="1011"/>
                <a:ext cx="399" cy="31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6" name="直接连接符 19476"/>
              <p:cNvSpPr/>
              <p:nvPr/>
            </p:nvSpPr>
            <p:spPr>
              <a:xfrm>
                <a:off x="307" y="892"/>
                <a:ext cx="55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7" name="直接连接符 19477"/>
              <p:cNvSpPr/>
              <p:nvPr/>
            </p:nvSpPr>
            <p:spPr>
              <a:xfrm>
                <a:off x="1228" y="892"/>
                <a:ext cx="55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718" name="直接连接符 19478"/>
            <p:cNvSpPr/>
            <p:nvPr/>
          </p:nvSpPr>
          <p:spPr>
            <a:xfrm>
              <a:off x="1134" y="272"/>
              <a:ext cx="0" cy="40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9" name="直接连接符 19479"/>
            <p:cNvSpPr/>
            <p:nvPr/>
          </p:nvSpPr>
          <p:spPr>
            <a:xfrm flipH="1">
              <a:off x="590" y="1134"/>
              <a:ext cx="317" cy="317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9720" name="组合 19480"/>
          <p:cNvGrpSpPr/>
          <p:nvPr/>
        </p:nvGrpSpPr>
        <p:grpSpPr>
          <a:xfrm>
            <a:off x="6563995" y="3531235"/>
            <a:ext cx="3791585" cy="2736850"/>
            <a:chOff x="0" y="0"/>
            <a:chExt cx="2087" cy="1724"/>
          </a:xfrm>
        </p:grpSpPr>
        <p:sp>
          <p:nvSpPr>
            <p:cNvPr id="29721" name="椭圆 19481"/>
            <p:cNvSpPr/>
            <p:nvPr/>
          </p:nvSpPr>
          <p:spPr>
            <a:xfrm>
              <a:off x="859" y="729"/>
              <a:ext cx="369" cy="3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主站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2" name="椭圆 19482"/>
            <p:cNvSpPr/>
            <p:nvPr/>
          </p:nvSpPr>
          <p:spPr>
            <a:xfrm>
              <a:off x="894" y="0"/>
              <a:ext cx="299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3" name="椭圆 19483"/>
            <p:cNvSpPr/>
            <p:nvPr/>
          </p:nvSpPr>
          <p:spPr>
            <a:xfrm>
              <a:off x="0" y="729"/>
              <a:ext cx="298" cy="26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4" name="椭圆 19484"/>
            <p:cNvSpPr/>
            <p:nvPr/>
          </p:nvSpPr>
          <p:spPr>
            <a:xfrm>
              <a:off x="150" y="199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5" name="椭圆 19485"/>
            <p:cNvSpPr/>
            <p:nvPr/>
          </p:nvSpPr>
          <p:spPr>
            <a:xfrm>
              <a:off x="1789" y="729"/>
              <a:ext cx="298" cy="26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6" name="椭圆 19486"/>
            <p:cNvSpPr/>
            <p:nvPr/>
          </p:nvSpPr>
          <p:spPr>
            <a:xfrm>
              <a:off x="1565" y="199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7" name="椭圆 19487"/>
            <p:cNvSpPr/>
            <p:nvPr/>
          </p:nvSpPr>
          <p:spPr>
            <a:xfrm>
              <a:off x="224" y="1326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8" name="椭圆 19488"/>
            <p:cNvSpPr/>
            <p:nvPr/>
          </p:nvSpPr>
          <p:spPr>
            <a:xfrm>
              <a:off x="894" y="1459"/>
              <a:ext cx="299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5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9" name="椭圆 19489"/>
            <p:cNvSpPr/>
            <p:nvPr/>
          </p:nvSpPr>
          <p:spPr>
            <a:xfrm>
              <a:off x="1565" y="1260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30" name="直接连接符 19490"/>
            <p:cNvSpPr/>
            <p:nvPr/>
          </p:nvSpPr>
          <p:spPr>
            <a:xfrm>
              <a:off x="1044" y="265"/>
              <a:ext cx="1" cy="4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1" name="直接连接符 19491"/>
            <p:cNvSpPr/>
            <p:nvPr/>
          </p:nvSpPr>
          <p:spPr>
            <a:xfrm flipH="1">
              <a:off x="1193" y="398"/>
              <a:ext cx="372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2" name="直接连接符 19492"/>
            <p:cNvSpPr/>
            <p:nvPr/>
          </p:nvSpPr>
          <p:spPr>
            <a:xfrm>
              <a:off x="448" y="398"/>
              <a:ext cx="446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3" name="直接连接符 19493"/>
            <p:cNvSpPr/>
            <p:nvPr/>
          </p:nvSpPr>
          <p:spPr>
            <a:xfrm flipV="1">
              <a:off x="522" y="1011"/>
              <a:ext cx="399" cy="3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4" name="直接连接符 19494"/>
            <p:cNvSpPr/>
            <p:nvPr/>
          </p:nvSpPr>
          <p:spPr>
            <a:xfrm flipV="1">
              <a:off x="1044" y="1070"/>
              <a:ext cx="0" cy="3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5" name="直接连接符 19495"/>
            <p:cNvSpPr/>
            <p:nvPr/>
          </p:nvSpPr>
          <p:spPr>
            <a:xfrm flipH="1" flipV="1">
              <a:off x="1166" y="1011"/>
              <a:ext cx="399" cy="3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6" name="直接连接符 19496"/>
            <p:cNvSpPr/>
            <p:nvPr/>
          </p:nvSpPr>
          <p:spPr>
            <a:xfrm>
              <a:off x="307" y="892"/>
              <a:ext cx="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7" name="直接连接符 19497"/>
            <p:cNvSpPr/>
            <p:nvPr/>
          </p:nvSpPr>
          <p:spPr>
            <a:xfrm>
              <a:off x="1228" y="892"/>
              <a:ext cx="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738" name="直接连接符 19498"/>
          <p:cNvSpPr/>
          <p:nvPr/>
        </p:nvSpPr>
        <p:spPr>
          <a:xfrm flipH="1">
            <a:off x="8596630" y="4112895"/>
            <a:ext cx="574040" cy="57594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9" name="直接连接符 19499"/>
          <p:cNvSpPr/>
          <p:nvPr/>
        </p:nvSpPr>
        <p:spPr>
          <a:xfrm flipH="1">
            <a:off x="7121525" y="5110480"/>
            <a:ext cx="741045" cy="63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682" name="矩形 17442"/>
          <p:cNvSpPr/>
          <p:nvPr/>
        </p:nvSpPr>
        <p:spPr>
          <a:xfrm>
            <a:off x="4130040" y="6151880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8.5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星型网轮询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0722" name="矩形 20481"/>
          <p:cNvSpPr>
            <a:spLocks noChangeArrowheads="1"/>
          </p:cNvSpPr>
          <p:nvPr/>
        </p:nvSpPr>
        <p:spPr bwMode="auto">
          <a:xfrm>
            <a:off x="963930" y="812800"/>
            <a:ext cx="10401300" cy="159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（2）令牌（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Token Passing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（环型总线网）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令牌：特定的二进制数码的信息段。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令牌沿环中各节点依次传送，有空和忙两种状态。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" name="流程图: 终止 20482"/>
          <p:cNvSpPr/>
          <p:nvPr/>
        </p:nvSpPr>
        <p:spPr>
          <a:xfrm>
            <a:off x="3053715" y="4243070"/>
            <a:ext cx="3371850" cy="779463"/>
          </a:xfrm>
          <a:prstGeom prst="flowChartTerminator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3" name="椭圆 20483"/>
          <p:cNvSpPr/>
          <p:nvPr/>
        </p:nvSpPr>
        <p:spPr>
          <a:xfrm>
            <a:off x="3685540" y="3463608"/>
            <a:ext cx="422275" cy="3889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4" name="椭圆 20484"/>
          <p:cNvSpPr/>
          <p:nvPr/>
        </p:nvSpPr>
        <p:spPr>
          <a:xfrm>
            <a:off x="4950778" y="3463608"/>
            <a:ext cx="420687" cy="3889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5" name="椭圆 20485"/>
          <p:cNvSpPr/>
          <p:nvPr/>
        </p:nvSpPr>
        <p:spPr>
          <a:xfrm>
            <a:off x="6320790" y="3755708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6" name="椭圆 20486"/>
          <p:cNvSpPr/>
          <p:nvPr/>
        </p:nvSpPr>
        <p:spPr>
          <a:xfrm>
            <a:off x="2421890" y="3755708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30727" name="椭圆 20487"/>
          <p:cNvSpPr/>
          <p:nvPr/>
        </p:nvSpPr>
        <p:spPr>
          <a:xfrm>
            <a:off x="2421890" y="5119370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8" name="椭圆 20488"/>
          <p:cNvSpPr/>
          <p:nvPr/>
        </p:nvSpPr>
        <p:spPr>
          <a:xfrm>
            <a:off x="3677603" y="5436870"/>
            <a:ext cx="422275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9" name="椭圆 20489"/>
          <p:cNvSpPr/>
          <p:nvPr/>
        </p:nvSpPr>
        <p:spPr>
          <a:xfrm>
            <a:off x="4952365" y="5314633"/>
            <a:ext cx="420688" cy="5127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30" name="椭圆 20490"/>
          <p:cNvSpPr/>
          <p:nvPr/>
        </p:nvSpPr>
        <p:spPr>
          <a:xfrm>
            <a:off x="6320790" y="5217795"/>
            <a:ext cx="420688" cy="388938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0731" name="直接连接符 20491"/>
          <p:cNvSpPr/>
          <p:nvPr/>
        </p:nvSpPr>
        <p:spPr>
          <a:xfrm>
            <a:off x="3896678" y="3852545"/>
            <a:ext cx="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2" name="直接连接符 20492"/>
          <p:cNvSpPr/>
          <p:nvPr/>
        </p:nvSpPr>
        <p:spPr>
          <a:xfrm>
            <a:off x="3896678" y="5022533"/>
            <a:ext cx="0" cy="3889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3" name="直接连接符 20493"/>
          <p:cNvSpPr/>
          <p:nvPr/>
        </p:nvSpPr>
        <p:spPr>
          <a:xfrm>
            <a:off x="5161915" y="3852545"/>
            <a:ext cx="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4" name="直接连接符 20494"/>
          <p:cNvSpPr/>
          <p:nvPr/>
        </p:nvSpPr>
        <p:spPr>
          <a:xfrm>
            <a:off x="5161915" y="5022533"/>
            <a:ext cx="0" cy="3889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5" name="直接连接符 20495"/>
          <p:cNvSpPr/>
          <p:nvPr/>
        </p:nvSpPr>
        <p:spPr>
          <a:xfrm>
            <a:off x="2842578" y="4047808"/>
            <a:ext cx="317500" cy="2921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6" name="直接连接符 20496"/>
          <p:cNvSpPr/>
          <p:nvPr/>
        </p:nvSpPr>
        <p:spPr>
          <a:xfrm flipV="1">
            <a:off x="2842578" y="4827270"/>
            <a:ext cx="31750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7" name="直接连接符 20497"/>
          <p:cNvSpPr/>
          <p:nvPr/>
        </p:nvSpPr>
        <p:spPr>
          <a:xfrm flipH="1">
            <a:off x="6214428" y="4146233"/>
            <a:ext cx="211137" cy="1936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8" name="直接连接符 20498"/>
          <p:cNvSpPr/>
          <p:nvPr/>
        </p:nvSpPr>
        <p:spPr>
          <a:xfrm>
            <a:off x="6214428" y="4925695"/>
            <a:ext cx="315912" cy="2921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9" name="右箭头标注 20499"/>
          <p:cNvSpPr/>
          <p:nvPr/>
        </p:nvSpPr>
        <p:spPr>
          <a:xfrm>
            <a:off x="3718878" y="2831783"/>
            <a:ext cx="527050" cy="292100"/>
          </a:xfrm>
          <a:prstGeom prst="rightArrowCallout">
            <a:avLst>
              <a:gd name="adj1" fmla="val 25000"/>
              <a:gd name="adj2" fmla="val 25000"/>
              <a:gd name="adj3" fmla="val 30005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0" name="直接连接符 20500"/>
          <p:cNvSpPr/>
          <p:nvPr/>
        </p:nvSpPr>
        <p:spPr>
          <a:xfrm flipV="1">
            <a:off x="3863340" y="3120708"/>
            <a:ext cx="0" cy="287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1" name="文本框 20501"/>
          <p:cNvSpPr txBox="1"/>
          <p:nvPr/>
        </p:nvSpPr>
        <p:spPr>
          <a:xfrm>
            <a:off x="605790" y="2731770"/>
            <a:ext cx="30956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源节点加载信息令牌置忙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2" name="文本框 20502"/>
          <p:cNvSpPr txBox="1"/>
          <p:nvPr/>
        </p:nvSpPr>
        <p:spPr>
          <a:xfrm>
            <a:off x="7922260" y="4662170"/>
            <a:ext cx="34429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源节点发送加令牌信息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目的节点读取数据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3" name="右箭头标注 20503"/>
          <p:cNvSpPr/>
          <p:nvPr/>
        </p:nvSpPr>
        <p:spPr>
          <a:xfrm flipH="1">
            <a:off x="6798628" y="5395595"/>
            <a:ext cx="554037" cy="292100"/>
          </a:xfrm>
          <a:prstGeom prst="rightArrowCallout">
            <a:avLst>
              <a:gd name="adj1" fmla="val 25000"/>
              <a:gd name="adj2" fmla="val 29893"/>
              <a:gd name="adj3" fmla="val 31542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4" name="右箭头标注 20504"/>
          <p:cNvSpPr/>
          <p:nvPr/>
        </p:nvSpPr>
        <p:spPr>
          <a:xfrm>
            <a:off x="3053715" y="3450908"/>
            <a:ext cx="527050" cy="292100"/>
          </a:xfrm>
          <a:prstGeom prst="rightArrowCallout">
            <a:avLst>
              <a:gd name="adj1" fmla="val 25000"/>
              <a:gd name="adj2" fmla="val 25000"/>
              <a:gd name="adj3" fmla="val 30005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5" name="文本框 20505"/>
          <p:cNvSpPr txBox="1"/>
          <p:nvPr/>
        </p:nvSpPr>
        <p:spPr>
          <a:xfrm>
            <a:off x="605790" y="3379470"/>
            <a:ext cx="30956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撤消信息包令牌置空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47" name="对象 20507"/>
          <p:cNvGraphicFramePr>
            <a:graphicFrameLocks noChangeAspect="1"/>
          </p:cNvGraphicFramePr>
          <p:nvPr/>
        </p:nvGraphicFramePr>
        <p:xfrm>
          <a:off x="6838950" y="3983355"/>
          <a:ext cx="5353050" cy="52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22830" imgH="203200" progId="Equation.DSMT4">
                  <p:embed/>
                </p:oleObj>
              </mc:Choice>
              <mc:Fallback>
                <p:oleObj name="" r:id="rId1" imgW="2322830" imgH="20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8950" y="3983355"/>
                        <a:ext cx="5353050" cy="520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8" name="矩形 20508"/>
          <p:cNvSpPr/>
          <p:nvPr/>
        </p:nvSpPr>
        <p:spPr>
          <a:xfrm>
            <a:off x="4493578" y="2658745"/>
            <a:ext cx="399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发送信息、源节点和目的节点地址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17442"/>
          <p:cNvSpPr/>
          <p:nvPr/>
        </p:nvSpPr>
        <p:spPr>
          <a:xfrm>
            <a:off x="3051175" y="6038850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8.6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环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型网令牌协议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1745" name="矩形 21505"/>
          <p:cNvSpPr/>
          <p:nvPr/>
        </p:nvSpPr>
        <p:spPr>
          <a:xfrm>
            <a:off x="1229043" y="775018"/>
            <a:ext cx="8229600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（3）带有碰撞检测的载波侦听多路访问（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747" name="组合 21507"/>
          <p:cNvGrpSpPr/>
          <p:nvPr/>
        </p:nvGrpSpPr>
        <p:grpSpPr>
          <a:xfrm>
            <a:off x="6867525" y="2073593"/>
            <a:ext cx="2590800" cy="2244725"/>
            <a:chOff x="0" y="0"/>
            <a:chExt cx="1632" cy="1414"/>
          </a:xfrm>
        </p:grpSpPr>
        <p:sp>
          <p:nvSpPr>
            <p:cNvPr id="31748" name="椭圆 21508"/>
            <p:cNvSpPr/>
            <p:nvPr/>
          </p:nvSpPr>
          <p:spPr>
            <a:xfrm>
              <a:off x="384" y="336"/>
              <a:ext cx="816" cy="76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9" name="椭圆 21509"/>
            <p:cNvSpPr/>
            <p:nvPr/>
          </p:nvSpPr>
          <p:spPr>
            <a:xfrm>
              <a:off x="699" y="0"/>
              <a:ext cx="234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750" name="椭圆 21510"/>
            <p:cNvSpPr/>
            <p:nvPr/>
          </p:nvSpPr>
          <p:spPr>
            <a:xfrm>
              <a:off x="0" y="589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1" name="椭圆 21511"/>
            <p:cNvSpPr/>
            <p:nvPr/>
          </p:nvSpPr>
          <p:spPr>
            <a:xfrm>
              <a:off x="144" y="144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2" name="椭圆 21512"/>
            <p:cNvSpPr/>
            <p:nvPr/>
          </p:nvSpPr>
          <p:spPr>
            <a:xfrm>
              <a:off x="1399" y="589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3" name="椭圆 21513"/>
            <p:cNvSpPr/>
            <p:nvPr/>
          </p:nvSpPr>
          <p:spPr>
            <a:xfrm>
              <a:off x="1224" y="161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4" name="椭圆 21514"/>
            <p:cNvSpPr/>
            <p:nvPr/>
          </p:nvSpPr>
          <p:spPr>
            <a:xfrm>
              <a:off x="175" y="1071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5" name="椭圆 21515"/>
            <p:cNvSpPr/>
            <p:nvPr/>
          </p:nvSpPr>
          <p:spPr>
            <a:xfrm>
              <a:off x="720" y="1200"/>
              <a:ext cx="234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5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6" name="椭圆 21516"/>
            <p:cNvSpPr/>
            <p:nvPr/>
          </p:nvSpPr>
          <p:spPr>
            <a:xfrm>
              <a:off x="1224" y="1017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7" name="直接连接符 21517"/>
            <p:cNvSpPr/>
            <p:nvPr/>
          </p:nvSpPr>
          <p:spPr>
            <a:xfrm>
              <a:off x="816" y="240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58" name="直接连接符 21518"/>
            <p:cNvSpPr/>
            <p:nvPr/>
          </p:nvSpPr>
          <p:spPr>
            <a:xfrm>
              <a:off x="816" y="1104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59" name="直接连接符 21519"/>
            <p:cNvSpPr/>
            <p:nvPr/>
          </p:nvSpPr>
          <p:spPr>
            <a:xfrm>
              <a:off x="336" y="336"/>
              <a:ext cx="14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0" name="直接连接符 21520"/>
            <p:cNvSpPr/>
            <p:nvPr/>
          </p:nvSpPr>
          <p:spPr>
            <a:xfrm>
              <a:off x="240" y="720"/>
              <a:ext cx="1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1" name="直接连接符 21521"/>
            <p:cNvSpPr/>
            <p:nvPr/>
          </p:nvSpPr>
          <p:spPr>
            <a:xfrm flipH="1">
              <a:off x="1104" y="336"/>
              <a:ext cx="144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2" name="直接连接符 21522"/>
            <p:cNvSpPr/>
            <p:nvPr/>
          </p:nvSpPr>
          <p:spPr>
            <a:xfrm>
              <a:off x="1200" y="720"/>
              <a:ext cx="1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3" name="直接连接符 21523"/>
            <p:cNvSpPr/>
            <p:nvPr/>
          </p:nvSpPr>
          <p:spPr>
            <a:xfrm flipV="1">
              <a:off x="384" y="1008"/>
              <a:ext cx="96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4" name="直接连接符 21524"/>
            <p:cNvSpPr/>
            <p:nvPr/>
          </p:nvSpPr>
          <p:spPr>
            <a:xfrm>
              <a:off x="1152" y="960"/>
              <a:ext cx="96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765" name="矩形 21525"/>
          <p:cNvSpPr/>
          <p:nvPr/>
        </p:nvSpPr>
        <p:spPr>
          <a:xfrm>
            <a:off x="1444625" y="5505450"/>
            <a:ext cx="98190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CSMA/CD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的控制策略：竞争发送、广播式传输、载波侦听、碰撞检测、等待时机、再试发送。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6" name="文本框 21526"/>
          <p:cNvSpPr txBox="1"/>
          <p:nvPr/>
        </p:nvSpPr>
        <p:spPr>
          <a:xfrm>
            <a:off x="1538288" y="2413318"/>
            <a:ext cx="5040312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①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发送站，侦听网络无数据发送，延时发送信息。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7" name="文本框 21527"/>
          <p:cNvSpPr txBox="1"/>
          <p:nvPr/>
        </p:nvSpPr>
        <p:spPr>
          <a:xfrm>
            <a:off x="1538288" y="3370580"/>
            <a:ext cx="467995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边发边侦听网络，发送与侦听数据一致否。发送完毕一致，结束。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8" name="文本框 21528"/>
          <p:cNvSpPr txBox="1"/>
          <p:nvPr/>
        </p:nvSpPr>
        <p:spPr>
          <a:xfrm>
            <a:off x="1426845" y="4806950"/>
            <a:ext cx="98367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③发送与侦听数据不一致。停止发送，置碰撞标志，延时再发。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9" name="矩形 1"/>
          <p:cNvSpPr/>
          <p:nvPr/>
        </p:nvSpPr>
        <p:spPr>
          <a:xfrm>
            <a:off x="1393825" y="1446530"/>
            <a:ext cx="864235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400" b="1" dirty="0">
                <a:latin typeface="Arial" panose="020B0604020202020204" pitchFamily="34" charset="0"/>
              </a:rPr>
              <a:t>(Carrier Sense Multiple Access with Collision Detection)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1526"/>
          <p:cNvSpPr txBox="1">
            <a:spLocks noChangeArrowheads="1"/>
          </p:cNvSpPr>
          <p:nvPr/>
        </p:nvSpPr>
        <p:spPr bwMode="auto">
          <a:xfrm>
            <a:off x="1538288" y="1908493"/>
            <a:ext cx="467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步骤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矩形 17442"/>
          <p:cNvSpPr/>
          <p:nvPr/>
        </p:nvSpPr>
        <p:spPr>
          <a:xfrm>
            <a:off x="6311265" y="4318635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8.7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总线型网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CSMA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1650365" y="1337310"/>
            <a:ext cx="75647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）网络协议：对数据传输过程进行管理的规则。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7316" t="2660" r="25058" b="5686"/>
          <a:stretch>
            <a:fillRect/>
          </a:stretch>
        </p:blipFill>
        <p:spPr>
          <a:xfrm rot="16200000">
            <a:off x="2519045" y="929005"/>
            <a:ext cx="4213860" cy="5951220"/>
          </a:xfrm>
          <a:prstGeom prst="rect">
            <a:avLst/>
          </a:prstGeom>
        </p:spPr>
      </p:pic>
      <p:sp>
        <p:nvSpPr>
          <p:cNvPr id="5" name="矩形 36865"/>
          <p:cNvSpPr/>
          <p:nvPr/>
        </p:nvSpPr>
        <p:spPr>
          <a:xfrm>
            <a:off x="33026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8-8 ISO/OSI </a:t>
            </a:r>
            <a:r>
              <a:rPr lang="zh-CN" altLang="en-US" sz="2000" b="1" dirty="0">
                <a:latin typeface="Times New Roman" panose="02020603050405020304" pitchFamily="18" charset="0"/>
              </a:rPr>
              <a:t>参考模型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1864995" y="815340"/>
            <a:ext cx="481117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</a:rPr>
              <a:t>DCS</a:t>
            </a:r>
            <a:r>
              <a:rPr lang="zh-CN" altLang="en-US" b="1" dirty="0">
                <a:latin typeface="Times New Roman" panose="02020603050405020304" pitchFamily="18" charset="0"/>
              </a:rPr>
              <a:t>的网络协议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矩形 36865"/>
          <p:cNvSpPr/>
          <p:nvPr/>
        </p:nvSpPr>
        <p:spPr>
          <a:xfrm>
            <a:off x="7967980" y="2391410"/>
            <a:ext cx="38436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需要几层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矩形 36865"/>
          <p:cNvSpPr/>
          <p:nvPr/>
        </p:nvSpPr>
        <p:spPr>
          <a:xfrm>
            <a:off x="7854950" y="3014345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、物理层、数据链路层、网络层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矩形 36865"/>
          <p:cNvSpPr/>
          <p:nvPr/>
        </p:nvSpPr>
        <p:spPr>
          <a:xfrm>
            <a:off x="7967980" y="4012565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、物理层、数据链路层、应用层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" name="矩形 36865"/>
          <p:cNvSpPr/>
          <p:nvPr/>
        </p:nvSpPr>
        <p:spPr>
          <a:xfrm>
            <a:off x="7967980" y="4994910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、物理层、数据链路层、传输层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4097" descr="珠江改造前照片有文字"/>
          <p:cNvPicPr>
            <a:picLocks noChangeAspect="1"/>
          </p:cNvPicPr>
          <p:nvPr/>
        </p:nvPicPr>
        <p:blipFill>
          <a:blip r:embed="rId1"/>
          <a:srcRect l="9806" r="10274" b="22148"/>
          <a:stretch>
            <a:fillRect/>
          </a:stretch>
        </p:blipFill>
        <p:spPr>
          <a:xfrm>
            <a:off x="1672590" y="1446530"/>
            <a:ext cx="8470900" cy="4611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757045" y="92456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第一代集散控制系统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6075045" y="92456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仪表盘模拟表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983615" y="880745"/>
            <a:ext cx="100037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物理层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规定通信介质、发送电路、接收电路之间接口的电气特性和机械特性。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光纤、同轴电缆；传输速率；接插件规格。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" name="矩形 36865"/>
          <p:cNvSpPr/>
          <p:nvPr/>
        </p:nvSpPr>
        <p:spPr>
          <a:xfrm>
            <a:off x="983615" y="263207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数据链路层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规定数据传输格式，纠错方式，使用权分配。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" name="矩形 36865"/>
          <p:cNvSpPr/>
          <p:nvPr/>
        </p:nvSpPr>
        <p:spPr>
          <a:xfrm>
            <a:off x="983615" y="3830320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网络层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多条传输路径规划。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矩形 36865"/>
          <p:cNvSpPr/>
          <p:nvPr/>
        </p:nvSpPr>
        <p:spPr>
          <a:xfrm>
            <a:off x="1094105" y="4973320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传输层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两个节点之间信息传输是否正确完成。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36865"/>
          <p:cNvSpPr/>
          <p:nvPr/>
        </p:nvSpPr>
        <p:spPr>
          <a:xfrm>
            <a:off x="938530" y="88074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会话层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启停两个节点传输。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" name="矩形 36865"/>
          <p:cNvSpPr/>
          <p:nvPr/>
        </p:nvSpPr>
        <p:spPr>
          <a:xfrm>
            <a:off x="938530" y="215074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表示层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信息格式的转换。转换为应用层能接收的信息格式。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938530" y="356171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应用层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高级语言编程，传输的任务。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1094105" y="498792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三层网络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主要物理层、数据链路层和应用层。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0484" name="矩形 36865"/>
          <p:cNvSpPr/>
          <p:nvPr/>
        </p:nvSpPr>
        <p:spPr>
          <a:xfrm>
            <a:off x="946150" y="85217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）网络设备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1073150" y="1501775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① 中继器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9977" t="2663" r="32375" b="11326"/>
          <a:stretch>
            <a:fillRect/>
          </a:stretch>
        </p:blipFill>
        <p:spPr>
          <a:xfrm rot="16200000">
            <a:off x="4180840" y="1655445"/>
            <a:ext cx="2559050" cy="5845810"/>
          </a:xfrm>
          <a:prstGeom prst="rect">
            <a:avLst/>
          </a:prstGeom>
        </p:spPr>
      </p:pic>
      <p:sp>
        <p:nvSpPr>
          <p:cNvPr id="5" name="矩形 36865"/>
          <p:cNvSpPr/>
          <p:nvPr/>
        </p:nvSpPr>
        <p:spPr>
          <a:xfrm>
            <a:off x="40138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8-9 </a:t>
            </a:r>
            <a:r>
              <a:rPr lang="zh-CN" altLang="en-US" sz="2000" b="1" dirty="0">
                <a:latin typeface="Times New Roman" panose="02020603050405020304" pitchFamily="18" charset="0"/>
              </a:rPr>
              <a:t>采用中继器延长网络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946785" y="2136775"/>
            <a:ext cx="105683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接收一条链路的报文信息，将其整形放大、重新复制，生成复制信号转发到下一网络。延长网络的传输距离。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6469" t="11573" r="18843" b="17670"/>
          <a:stretch>
            <a:fillRect/>
          </a:stretch>
        </p:blipFill>
        <p:spPr>
          <a:xfrm rot="16200000">
            <a:off x="3931920" y="1782445"/>
            <a:ext cx="3439795" cy="5018405"/>
          </a:xfrm>
          <a:prstGeom prst="rect">
            <a:avLst/>
          </a:prstGeom>
        </p:spPr>
      </p:pic>
      <p:sp>
        <p:nvSpPr>
          <p:cNvPr id="3" name="矩形 36865"/>
          <p:cNvSpPr/>
          <p:nvPr/>
        </p:nvSpPr>
        <p:spPr>
          <a:xfrm>
            <a:off x="946785" y="86868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② 网桥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40138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8-10 </a:t>
            </a:r>
            <a:r>
              <a:rPr lang="zh-CN" altLang="en-US" sz="2000" b="1" dirty="0">
                <a:latin typeface="Times New Roman" panose="02020603050405020304" pitchFamily="18" charset="0"/>
              </a:rPr>
              <a:t>由网桥连接的网段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811530" y="1390650"/>
            <a:ext cx="105683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存储转发不同网段数据的设备。内置所有节点地址的查找表，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查找表包含节点所属网段。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946785" y="86868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 ③ 路由器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811530" y="1390650"/>
            <a:ext cx="1056830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路由器包含节点地址之间可能存在的若干路径，为某次特定传输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选择一条最好的路径。路径优化。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" name="矩形 36865"/>
          <p:cNvSpPr/>
          <p:nvPr/>
        </p:nvSpPr>
        <p:spPr>
          <a:xfrm>
            <a:off x="946785" y="2731135"/>
            <a:ext cx="48253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 </a:t>
            </a:r>
            <a:r>
              <a:rPr lang="zh-CN" altLang="en-US" b="1" dirty="0">
                <a:latin typeface="宋体" panose="02010600030101010101" pitchFamily="2" charset="-122"/>
              </a:rPr>
              <a:t>④ 网关（协议变换器如）</a:t>
            </a:r>
            <a:r>
              <a:rPr lang="zh-CN" altLang="en-US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811530" y="3380105"/>
            <a:ext cx="547497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不同通信协议之间网络通信。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如</a:t>
            </a:r>
            <a:r>
              <a:rPr lang="en-US" altLang="zh-CN" b="1" dirty="0">
                <a:latin typeface="Times New Roman" panose="02020603050405020304" pitchFamily="18" charset="0"/>
              </a:rPr>
              <a:t>HART</a:t>
            </a:r>
            <a:r>
              <a:rPr lang="zh-CN" altLang="en-US" b="1" dirty="0">
                <a:latin typeface="Times New Roman" panose="02020603050405020304" pitchFamily="18" charset="0"/>
              </a:rPr>
              <a:t>协议与</a:t>
            </a:r>
            <a:r>
              <a:rPr lang="en-US" altLang="zh-CN" b="1" dirty="0">
                <a:latin typeface="Times New Roman" panose="02020603050405020304" pitchFamily="18" charset="0"/>
              </a:rPr>
              <a:t>CAN</a:t>
            </a:r>
            <a:r>
              <a:rPr lang="zh-CN" altLang="en-US" b="1" dirty="0">
                <a:latin typeface="Times New Roman" panose="02020603050405020304" pitchFamily="18" charset="0"/>
              </a:rPr>
              <a:t>总线协议。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FF</a:t>
            </a:r>
            <a:r>
              <a:rPr lang="zh-CN" altLang="en-US" b="1" dirty="0">
                <a:latin typeface="Times New Roman" panose="02020603050405020304" pitchFamily="18" charset="0"/>
              </a:rPr>
              <a:t>总线协议与</a:t>
            </a:r>
            <a:r>
              <a:rPr lang="en-US" altLang="zh-CN" b="1" dirty="0">
                <a:latin typeface="Times New Roman" panose="02020603050405020304" pitchFamily="18" charset="0"/>
              </a:rPr>
              <a:t>CAN</a:t>
            </a:r>
            <a:r>
              <a:rPr lang="zh-CN" altLang="en-US" b="1" dirty="0">
                <a:latin typeface="Times New Roman" panose="02020603050405020304" pitchFamily="18" charset="0"/>
              </a:rPr>
              <a:t>总线协议。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2480" t="14682" r="12079" b="15559"/>
          <a:stretch>
            <a:fillRect/>
          </a:stretch>
        </p:blipFill>
        <p:spPr>
          <a:xfrm rot="10800000">
            <a:off x="6454775" y="2361565"/>
            <a:ext cx="4925060" cy="3415665"/>
          </a:xfrm>
          <a:prstGeom prst="rect">
            <a:avLst/>
          </a:prstGeom>
        </p:spPr>
      </p:pic>
      <p:sp>
        <p:nvSpPr>
          <p:cNvPr id="10" name="矩形 36865"/>
          <p:cNvSpPr/>
          <p:nvPr/>
        </p:nvSpPr>
        <p:spPr>
          <a:xfrm>
            <a:off x="7245350" y="591121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8-11 </a:t>
            </a:r>
            <a:r>
              <a:rPr lang="zh-CN" altLang="en-US" sz="2000" b="1" dirty="0">
                <a:latin typeface="Times New Roman" panose="02020603050405020304" pitchFamily="18" charset="0"/>
              </a:rPr>
              <a:t>互联网络中的路由器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32769" name="组合 22529"/>
          <p:cNvGrpSpPr/>
          <p:nvPr/>
        </p:nvGrpSpPr>
        <p:grpSpPr>
          <a:xfrm>
            <a:off x="2189480" y="2915920"/>
            <a:ext cx="6897370" cy="3119755"/>
            <a:chOff x="0" y="0"/>
            <a:chExt cx="4491" cy="2721"/>
          </a:xfrm>
        </p:grpSpPr>
        <p:sp>
          <p:nvSpPr>
            <p:cNvPr id="32770" name="矩形 22530"/>
            <p:cNvSpPr/>
            <p:nvPr/>
          </p:nvSpPr>
          <p:spPr>
            <a:xfrm>
              <a:off x="363" y="0"/>
              <a:ext cx="145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操作站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矩形 22531"/>
            <p:cNvSpPr/>
            <p:nvPr/>
          </p:nvSpPr>
          <p:spPr>
            <a:xfrm>
              <a:off x="454" y="544"/>
              <a:ext cx="1225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通信功能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2" name="矩形 22532"/>
            <p:cNvSpPr/>
            <p:nvPr/>
          </p:nvSpPr>
          <p:spPr>
            <a:xfrm>
              <a:off x="2586" y="453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报警功能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3" name="矩形 22533"/>
            <p:cNvSpPr/>
            <p:nvPr/>
          </p:nvSpPr>
          <p:spPr>
            <a:xfrm>
              <a:off x="2586" y="108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算术运算功能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矩形 22534"/>
            <p:cNvSpPr/>
            <p:nvPr/>
          </p:nvSpPr>
          <p:spPr>
            <a:xfrm>
              <a:off x="2586" y="167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顺序控制功能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5" name="矩形 22535"/>
            <p:cNvSpPr/>
            <p:nvPr/>
          </p:nvSpPr>
          <p:spPr>
            <a:xfrm>
              <a:off x="454" y="167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反馈控制功能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矩形 22536"/>
            <p:cNvSpPr/>
            <p:nvPr/>
          </p:nvSpPr>
          <p:spPr>
            <a:xfrm>
              <a:off x="409" y="2449"/>
              <a:ext cx="340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输入输出接口模块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上下箭头 22537"/>
            <p:cNvSpPr/>
            <p:nvPr/>
          </p:nvSpPr>
          <p:spPr>
            <a:xfrm>
              <a:off x="1044" y="272"/>
              <a:ext cx="90" cy="272"/>
            </a:xfrm>
            <a:prstGeom prst="upDownArrow">
              <a:avLst>
                <a:gd name="adj1" fmla="val 50000"/>
                <a:gd name="adj2" fmla="val 60332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8" name="直接连接符 22538"/>
            <p:cNvSpPr/>
            <p:nvPr/>
          </p:nvSpPr>
          <p:spPr>
            <a:xfrm>
              <a:off x="726" y="816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79" name="直接连接符 22539"/>
            <p:cNvSpPr/>
            <p:nvPr/>
          </p:nvSpPr>
          <p:spPr>
            <a:xfrm flipV="1">
              <a:off x="1180" y="816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0" name="直接连接符 22540"/>
            <p:cNvSpPr/>
            <p:nvPr/>
          </p:nvSpPr>
          <p:spPr>
            <a:xfrm>
              <a:off x="1316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1" name="直接连接符 22541"/>
            <p:cNvSpPr/>
            <p:nvPr/>
          </p:nvSpPr>
          <p:spPr>
            <a:xfrm flipV="1">
              <a:off x="772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2" name="直接连接符 22542"/>
            <p:cNvSpPr/>
            <p:nvPr/>
          </p:nvSpPr>
          <p:spPr>
            <a:xfrm flipV="1">
              <a:off x="2767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3" name="直接连接符 22543"/>
            <p:cNvSpPr/>
            <p:nvPr/>
          </p:nvSpPr>
          <p:spPr>
            <a:xfrm>
              <a:off x="3176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4" name="直接连接符 22544"/>
            <p:cNvSpPr/>
            <p:nvPr/>
          </p:nvSpPr>
          <p:spPr>
            <a:xfrm>
              <a:off x="1679" y="1859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5" name="直接连接符 22545"/>
            <p:cNvSpPr/>
            <p:nvPr/>
          </p:nvSpPr>
          <p:spPr>
            <a:xfrm flipH="1">
              <a:off x="1679" y="1995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6" name="直接连接符 22546"/>
            <p:cNvSpPr/>
            <p:nvPr/>
          </p:nvSpPr>
          <p:spPr>
            <a:xfrm>
              <a:off x="2223" y="635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7" name="直接连接符 22547"/>
            <p:cNvSpPr/>
            <p:nvPr/>
          </p:nvSpPr>
          <p:spPr>
            <a:xfrm>
              <a:off x="2223" y="635"/>
              <a:ext cx="0" cy="10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8" name="直接连接符 22548"/>
            <p:cNvSpPr/>
            <p:nvPr/>
          </p:nvSpPr>
          <p:spPr>
            <a:xfrm>
              <a:off x="3811" y="635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9" name="直接连接符 22549"/>
            <p:cNvSpPr/>
            <p:nvPr/>
          </p:nvSpPr>
          <p:spPr>
            <a:xfrm>
              <a:off x="4083" y="635"/>
              <a:ext cx="0" cy="15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0" name="直接连接符 22550"/>
            <p:cNvSpPr/>
            <p:nvPr/>
          </p:nvSpPr>
          <p:spPr>
            <a:xfrm flipH="1">
              <a:off x="3538" y="2177"/>
              <a:ext cx="5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1" name="直接连接符 22551"/>
            <p:cNvSpPr/>
            <p:nvPr/>
          </p:nvSpPr>
          <p:spPr>
            <a:xfrm>
              <a:off x="3538" y="2177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2" name="直接连接符 22552"/>
            <p:cNvSpPr/>
            <p:nvPr/>
          </p:nvSpPr>
          <p:spPr>
            <a:xfrm>
              <a:off x="1679" y="1723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3" name="直接连接符 22553"/>
            <p:cNvSpPr/>
            <p:nvPr/>
          </p:nvSpPr>
          <p:spPr>
            <a:xfrm flipV="1">
              <a:off x="1543" y="127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4" name="直接连接符 22554"/>
            <p:cNvSpPr/>
            <p:nvPr/>
          </p:nvSpPr>
          <p:spPr>
            <a:xfrm>
              <a:off x="1543" y="1270"/>
              <a:ext cx="104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5" name="直接连接符 22555"/>
            <p:cNvSpPr/>
            <p:nvPr/>
          </p:nvSpPr>
          <p:spPr>
            <a:xfrm>
              <a:off x="3493" y="1451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6" name="直接连接符 22556"/>
            <p:cNvSpPr/>
            <p:nvPr/>
          </p:nvSpPr>
          <p:spPr>
            <a:xfrm flipV="1">
              <a:off x="2858" y="1451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7" name="矩形 22557"/>
            <p:cNvSpPr/>
            <p:nvPr/>
          </p:nvSpPr>
          <p:spPr>
            <a:xfrm>
              <a:off x="0" y="362"/>
              <a:ext cx="4491" cy="19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98" name="文本框 22558"/>
          <p:cNvSpPr txBox="1"/>
          <p:nvPr/>
        </p:nvSpPr>
        <p:spPr>
          <a:xfrm>
            <a:off x="2910205" y="6165850"/>
            <a:ext cx="54006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-12 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的现场控制站功能框图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00" name="矩形 22560"/>
          <p:cNvSpPr/>
          <p:nvPr/>
        </p:nvSpPr>
        <p:spPr>
          <a:xfrm>
            <a:off x="897573" y="869950"/>
            <a:ext cx="75596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8.3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37" name="文本框 22561"/>
          <p:cNvSpPr txBox="1"/>
          <p:nvPr/>
        </p:nvSpPr>
        <p:spPr>
          <a:xfrm>
            <a:off x="897890" y="1287780"/>
            <a:ext cx="10379710" cy="1938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现场控制站功能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（</a:t>
            </a:r>
            <a:r>
              <a:rPr lang="en-US" altLang="zh-CN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1</a:t>
            </a:r>
            <a:r>
              <a:rPr lang="zh-CN" altLang="en-US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）过程控制单元</a:t>
            </a:r>
            <a:r>
              <a:rPr lang="en-US" altLang="zh-CN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FCU</a:t>
            </a:r>
            <a:endParaRPr lang="en-US" altLang="zh-CN" sz="2400">
              <a:solidFill>
                <a:schemeClr val="accent6"/>
              </a:solidFill>
              <a:latin typeface="Times New Roman" panose="02020603050405020304" pitchFamily="18" charset="0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反馈控制，顺序控制，批量控制，数据采集与处理，数据通信，本地操作与监视。</a:t>
            </a:r>
            <a:endParaRPr kumimoji="0" lang="zh-CN" altLang="en-US" sz="24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1537" name="文本框 22561"/>
          <p:cNvSpPr txBox="1"/>
          <p:nvPr/>
        </p:nvSpPr>
        <p:spPr>
          <a:xfrm>
            <a:off x="1115060" y="1355725"/>
            <a:ext cx="9637395" cy="829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非控制变量的采集与</a:t>
            </a:r>
            <a:r>
              <a:rPr kumimoji="0" lang="zh-CN" altLang="en-US" sz="2400" b="1" kern="1200" cap="none" spc="0" normalizeH="0" baseline="0" noProof="1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处理，</a:t>
            </a:r>
            <a:r>
              <a:rPr kumimoji="0" lang="zh-CN" altLang="en-US" sz="2400" b="1" kern="1200" cap="none" spc="0" normalizeH="0" baseline="0" noProof="1" smtClean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信号检测</a:t>
            </a:r>
            <a:r>
              <a:rPr kumimoji="0" lang="zh-CN" altLang="en-US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。</a:t>
            </a: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处理后的数据传输到操作员站或工程师站。</a:t>
            </a:r>
            <a:endParaRPr kumimoji="0" lang="zh-CN" altLang="en-US" sz="24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33795" name="组合 22529"/>
          <p:cNvGrpSpPr/>
          <p:nvPr/>
        </p:nvGrpSpPr>
        <p:grpSpPr>
          <a:xfrm>
            <a:off x="2176463" y="2409508"/>
            <a:ext cx="2809875" cy="3589337"/>
            <a:chOff x="49" y="0"/>
            <a:chExt cx="1904" cy="2661"/>
          </a:xfrm>
        </p:grpSpPr>
        <p:sp>
          <p:nvSpPr>
            <p:cNvPr id="33796" name="矩形 22530"/>
            <p:cNvSpPr/>
            <p:nvPr/>
          </p:nvSpPr>
          <p:spPr>
            <a:xfrm>
              <a:off x="363" y="0"/>
              <a:ext cx="145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操作站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7" name="矩形 22531"/>
            <p:cNvSpPr/>
            <p:nvPr/>
          </p:nvSpPr>
          <p:spPr>
            <a:xfrm>
              <a:off x="454" y="544"/>
              <a:ext cx="1225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通信功能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矩形 22533"/>
            <p:cNvSpPr/>
            <p:nvPr/>
          </p:nvSpPr>
          <p:spPr>
            <a:xfrm>
              <a:off x="454" y="1247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算术运算功能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" name="矩形 22536"/>
            <p:cNvSpPr/>
            <p:nvPr/>
          </p:nvSpPr>
          <p:spPr>
            <a:xfrm>
              <a:off x="195" y="1981"/>
              <a:ext cx="1620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输入接口模块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0" name="上下箭头 22537"/>
            <p:cNvSpPr/>
            <p:nvPr/>
          </p:nvSpPr>
          <p:spPr>
            <a:xfrm>
              <a:off x="1044" y="272"/>
              <a:ext cx="90" cy="272"/>
            </a:xfrm>
            <a:prstGeom prst="upDownArrow">
              <a:avLst>
                <a:gd name="adj1" fmla="val 50000"/>
                <a:gd name="adj2" fmla="val 60332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1" name="直接连接符 22538"/>
            <p:cNvSpPr/>
            <p:nvPr/>
          </p:nvSpPr>
          <p:spPr>
            <a:xfrm>
              <a:off x="726" y="816"/>
              <a:ext cx="0" cy="4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2" name="直接连接符 22539"/>
            <p:cNvSpPr/>
            <p:nvPr/>
          </p:nvSpPr>
          <p:spPr>
            <a:xfrm flipV="1">
              <a:off x="1180" y="816"/>
              <a:ext cx="0" cy="4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3" name="直接连接符 22541"/>
            <p:cNvSpPr/>
            <p:nvPr/>
          </p:nvSpPr>
          <p:spPr>
            <a:xfrm flipV="1">
              <a:off x="1041" y="161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4" name="直接连接符 22542"/>
            <p:cNvSpPr/>
            <p:nvPr/>
          </p:nvSpPr>
          <p:spPr>
            <a:xfrm flipV="1">
              <a:off x="1066" y="2253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5" name="矩形 22557"/>
            <p:cNvSpPr/>
            <p:nvPr/>
          </p:nvSpPr>
          <p:spPr>
            <a:xfrm>
              <a:off x="49" y="362"/>
              <a:ext cx="1904" cy="19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32890" y="833755"/>
            <a:ext cx="3832860" cy="52197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2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）过程接口单元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PIU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74423" y="5036503"/>
            <a:ext cx="2828925" cy="10160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III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易燃易爆场合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低能量信号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6" name="矩形 21535"/>
          <p:cNvSpPr/>
          <p:nvPr/>
        </p:nvSpPr>
        <p:spPr>
          <a:xfrm>
            <a:off x="6202998" y="2409508"/>
            <a:ext cx="3879850" cy="1200150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高电平信号（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4-20mADC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，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1-5VDC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）；数字信号和脉冲信号的高电平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8" name="矩形 21537"/>
          <p:cNvSpPr/>
          <p:nvPr/>
        </p:nvSpPr>
        <p:spPr>
          <a:xfrm>
            <a:off x="6195060" y="3920808"/>
            <a:ext cx="2808288" cy="830263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II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热电偶、热电阻、直流小信号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9" name="矩形 21538"/>
          <p:cNvSpPr/>
          <p:nvPr/>
        </p:nvSpPr>
        <p:spPr>
          <a:xfrm>
            <a:off x="1186180" y="5528945"/>
            <a:ext cx="1989138" cy="52387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非控制变量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2798" name="文本框 22558"/>
          <p:cNvSpPr txBox="1"/>
          <p:nvPr/>
        </p:nvSpPr>
        <p:spPr>
          <a:xfrm>
            <a:off x="1448435" y="6052820"/>
            <a:ext cx="54006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-13    </a:t>
            </a:r>
            <a:r>
              <a:rPr lang="zh-CN" altLang="en-US" sz="240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cs typeface="+mn-ea"/>
                <a:sym typeface="+mn-ea"/>
              </a:rPr>
              <a:t>过程接口单元</a:t>
            </a:r>
            <a:r>
              <a:rPr lang="en-US" altLang="zh-CN" sz="240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cs typeface="+mn-ea"/>
                <a:sym typeface="+mn-ea"/>
              </a:rPr>
              <a:t>PIU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34817" name="组合 23553"/>
          <p:cNvGrpSpPr/>
          <p:nvPr/>
        </p:nvGrpSpPr>
        <p:grpSpPr>
          <a:xfrm>
            <a:off x="2050733" y="2067560"/>
            <a:ext cx="8335962" cy="4114800"/>
            <a:chOff x="0" y="0"/>
            <a:chExt cx="5251" cy="2592"/>
          </a:xfrm>
        </p:grpSpPr>
        <p:sp>
          <p:nvSpPr>
            <p:cNvPr id="34818" name="矩形 23554"/>
            <p:cNvSpPr/>
            <p:nvPr/>
          </p:nvSpPr>
          <p:spPr>
            <a:xfrm>
              <a:off x="624" y="336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输出卡1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19" name="矩形 23555"/>
            <p:cNvSpPr/>
            <p:nvPr/>
          </p:nvSpPr>
          <p:spPr>
            <a:xfrm>
              <a:off x="624" y="864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输出卡2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0" name="矩形 23556"/>
            <p:cNvSpPr/>
            <p:nvPr/>
          </p:nvSpPr>
          <p:spPr>
            <a:xfrm>
              <a:off x="528" y="1392"/>
              <a:ext cx="1392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多路切换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1" name="矩形 23557"/>
            <p:cNvSpPr/>
            <p:nvPr/>
          </p:nvSpPr>
          <p:spPr>
            <a:xfrm>
              <a:off x="528" y="1968"/>
              <a:ext cx="1392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后备存储器卡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2" name="矩形 23558"/>
            <p:cNvSpPr/>
            <p:nvPr/>
          </p:nvSpPr>
          <p:spPr>
            <a:xfrm>
              <a:off x="2496" y="336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微处理器卡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3" name="矩形 23559"/>
            <p:cNvSpPr/>
            <p:nvPr/>
          </p:nvSpPr>
          <p:spPr>
            <a:xfrm>
              <a:off x="4128" y="336"/>
              <a:ext cx="816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电源卡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4" name="矩形 23560"/>
            <p:cNvSpPr/>
            <p:nvPr/>
          </p:nvSpPr>
          <p:spPr>
            <a:xfrm>
              <a:off x="2496" y="864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存储器卡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5" name="矩形 23561"/>
            <p:cNvSpPr/>
            <p:nvPr/>
          </p:nvSpPr>
          <p:spPr>
            <a:xfrm>
              <a:off x="2496" y="1392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通信接口卡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6" name="矩形 23562"/>
            <p:cNvSpPr/>
            <p:nvPr/>
          </p:nvSpPr>
          <p:spPr>
            <a:xfrm>
              <a:off x="2496" y="1968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操作台接口卡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7" name="左箭头 23563"/>
            <p:cNvSpPr/>
            <p:nvPr/>
          </p:nvSpPr>
          <p:spPr>
            <a:xfrm>
              <a:off x="192" y="384"/>
              <a:ext cx="432" cy="96"/>
            </a:xfrm>
            <a:prstGeom prst="leftArrow">
              <a:avLst>
                <a:gd name="adj1" fmla="val 50000"/>
                <a:gd name="adj2" fmla="val 112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8" name="左箭头 23564"/>
            <p:cNvSpPr/>
            <p:nvPr/>
          </p:nvSpPr>
          <p:spPr>
            <a:xfrm>
              <a:off x="192" y="912"/>
              <a:ext cx="432" cy="96"/>
            </a:xfrm>
            <a:prstGeom prst="leftArrow">
              <a:avLst>
                <a:gd name="adj1" fmla="val 50000"/>
                <a:gd name="adj2" fmla="val 112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9" name="左箭头 23565"/>
            <p:cNvSpPr/>
            <p:nvPr/>
          </p:nvSpPr>
          <p:spPr>
            <a:xfrm flipH="1">
              <a:off x="192" y="148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0" name="直接连接符 23566"/>
            <p:cNvSpPr/>
            <p:nvPr/>
          </p:nvSpPr>
          <p:spPr>
            <a:xfrm>
              <a:off x="2208" y="192"/>
              <a:ext cx="0" cy="24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1" name="直接连接符 23567"/>
            <p:cNvSpPr/>
            <p:nvPr/>
          </p:nvSpPr>
          <p:spPr>
            <a:xfrm>
              <a:off x="1824" y="480"/>
              <a:ext cx="6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2" name="直接连接符 23568"/>
            <p:cNvSpPr/>
            <p:nvPr/>
          </p:nvSpPr>
          <p:spPr>
            <a:xfrm>
              <a:off x="1824" y="1008"/>
              <a:ext cx="6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3" name="直接连接符 23569"/>
            <p:cNvSpPr/>
            <p:nvPr/>
          </p:nvSpPr>
          <p:spPr>
            <a:xfrm>
              <a:off x="1920" y="1488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4" name="直接连接符 23570"/>
            <p:cNvSpPr/>
            <p:nvPr/>
          </p:nvSpPr>
          <p:spPr>
            <a:xfrm>
              <a:off x="1920" y="2112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5" name="直接连接符 23571"/>
            <p:cNvSpPr/>
            <p:nvPr/>
          </p:nvSpPr>
          <p:spPr>
            <a:xfrm>
              <a:off x="3696" y="1440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6" name="直接连接符 23572"/>
            <p:cNvSpPr/>
            <p:nvPr/>
          </p:nvSpPr>
          <p:spPr>
            <a:xfrm>
              <a:off x="3696" y="1584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7" name="直接连接符 23573"/>
            <p:cNvSpPr/>
            <p:nvPr/>
          </p:nvSpPr>
          <p:spPr>
            <a:xfrm flipV="1">
              <a:off x="3936" y="1344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8" name="直接连接符 23574"/>
            <p:cNvSpPr/>
            <p:nvPr/>
          </p:nvSpPr>
          <p:spPr>
            <a:xfrm>
              <a:off x="3936" y="1584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839" name="直接箭头连接符 23575"/>
            <p:cNvCxnSpPr/>
            <p:nvPr/>
          </p:nvCxnSpPr>
          <p:spPr>
            <a:xfrm>
              <a:off x="3696" y="2112"/>
              <a:ext cx="24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4840" name="直接连接符 23576"/>
            <p:cNvSpPr/>
            <p:nvPr/>
          </p:nvSpPr>
          <p:spPr>
            <a:xfrm flipH="1">
              <a:off x="4944" y="480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41" name="直接连接符 23577"/>
            <p:cNvSpPr/>
            <p:nvPr/>
          </p:nvSpPr>
          <p:spPr>
            <a:xfrm flipH="1">
              <a:off x="3696" y="480"/>
              <a:ext cx="4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4842" name="对象 23578"/>
            <p:cNvGraphicFramePr>
              <a:graphicFrameLocks noChangeAspect="1"/>
            </p:cNvGraphicFramePr>
            <p:nvPr/>
          </p:nvGraphicFramePr>
          <p:xfrm>
            <a:off x="0" y="576"/>
            <a:ext cx="79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1" imgW="548005" imgH="191135" progId="Equation.DSMT4">
                    <p:embed/>
                  </p:oleObj>
                </mc:Choice>
                <mc:Fallback>
                  <p:oleObj name="" r:id="rId1" imgW="548005" imgH="191135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576"/>
                          <a:ext cx="796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3" name="对象 23579"/>
            <p:cNvGraphicFramePr>
              <a:graphicFrameLocks noChangeAspect="1"/>
            </p:cNvGraphicFramePr>
            <p:nvPr/>
          </p:nvGraphicFramePr>
          <p:xfrm>
            <a:off x="48" y="1152"/>
            <a:ext cx="79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548005" imgH="191135" progId="Equation.DSMT4">
                    <p:embed/>
                  </p:oleObj>
                </mc:Choice>
                <mc:Fallback>
                  <p:oleObj name="" r:id="rId3" imgW="548005" imgH="191135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" y="1152"/>
                          <a:ext cx="796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4" name="对象 23580"/>
            <p:cNvGraphicFramePr>
              <a:graphicFrameLocks noChangeAspect="1"/>
            </p:cNvGraphicFramePr>
            <p:nvPr/>
          </p:nvGraphicFramePr>
          <p:xfrm>
            <a:off x="2208" y="0"/>
            <a:ext cx="42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5" imgW="294640" imgH="191770" progId="Equation.DSMT4">
                    <p:embed/>
                  </p:oleObj>
                </mc:Choice>
                <mc:Fallback>
                  <p:oleObj name="" r:id="rId5" imgW="294640" imgH="191770" progId="Equation.DSMT4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08" y="0"/>
                          <a:ext cx="425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5" name="对象 23581"/>
            <p:cNvGraphicFramePr>
              <a:graphicFrameLocks noChangeAspect="1"/>
            </p:cNvGraphicFramePr>
            <p:nvPr/>
          </p:nvGraphicFramePr>
          <p:xfrm>
            <a:off x="4992" y="144"/>
            <a:ext cx="25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7" imgW="180340" imgH="154305" progId="Equation.DSMT4">
                    <p:embed/>
                  </p:oleObj>
                </mc:Choice>
                <mc:Fallback>
                  <p:oleObj name="" r:id="rId7" imgW="180340" imgH="154305" progId="Equation.DSMT4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92" y="144"/>
                          <a:ext cx="259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6" name="对象 23582"/>
            <p:cNvGraphicFramePr>
              <a:graphicFrameLocks noChangeAspect="1"/>
            </p:cNvGraphicFramePr>
            <p:nvPr/>
          </p:nvGraphicFramePr>
          <p:xfrm>
            <a:off x="3792" y="144"/>
            <a:ext cx="25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9" imgW="180340" imgH="154305" progId="Equation.DSMT4">
                    <p:embed/>
                  </p:oleObj>
                </mc:Choice>
                <mc:Fallback>
                  <p:oleObj name="" r:id="rId9" imgW="180340" imgH="154305" progId="Equation.DSMT4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92" y="144"/>
                          <a:ext cx="259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47" name="矩形 23583"/>
          <p:cNvSpPr/>
          <p:nvPr/>
        </p:nvSpPr>
        <p:spPr>
          <a:xfrm>
            <a:off x="2530793" y="5944870"/>
            <a:ext cx="6400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-14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现场控制单元模件结构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49" name="矩形 23585"/>
          <p:cNvSpPr/>
          <p:nvPr/>
        </p:nvSpPr>
        <p:spPr>
          <a:xfrm>
            <a:off x="1119823" y="822008"/>
            <a:ext cx="41135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现场控制站的硬件配置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50" name="矩形 23586"/>
          <p:cNvSpPr/>
          <p:nvPr/>
        </p:nvSpPr>
        <p:spPr>
          <a:xfrm>
            <a:off x="1120140" y="1281430"/>
            <a:ext cx="92665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功能分散的插板（卡）按照一定的顺序安装在插板箱槽位中。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卡与卡通过总线连接。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5841" name="图片 24577" descr="xd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931545"/>
            <a:ext cx="4156075" cy="635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左箭头标注 24579"/>
          <p:cNvSpPr/>
          <p:nvPr/>
        </p:nvSpPr>
        <p:spPr>
          <a:xfrm>
            <a:off x="5316220" y="2637790"/>
            <a:ext cx="5572760" cy="66357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冗余处理器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 DPU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1" name="左箭头标注 24580"/>
          <p:cNvSpPr/>
          <p:nvPr/>
        </p:nvSpPr>
        <p:spPr>
          <a:xfrm>
            <a:off x="5316220" y="5866130"/>
            <a:ext cx="5572760" cy="63563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电源分配盘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Power Distribution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2" name="左箭头标注 24581"/>
          <p:cNvSpPr/>
          <p:nvPr/>
        </p:nvSpPr>
        <p:spPr>
          <a:xfrm>
            <a:off x="5316220" y="4743450"/>
            <a:ext cx="5572760" cy="69151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输入/输出卡件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I/O Cards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3" name="左箭头标注 24582"/>
          <p:cNvSpPr/>
          <p:nvPr/>
        </p:nvSpPr>
        <p:spPr>
          <a:xfrm>
            <a:off x="5316220" y="1729105"/>
            <a:ext cx="5572760" cy="662940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冗余电源组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 Power Supply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4" name="左箭头标注 24583"/>
          <p:cNvSpPr/>
          <p:nvPr/>
        </p:nvSpPr>
        <p:spPr>
          <a:xfrm>
            <a:off x="5316220" y="791845"/>
            <a:ext cx="5572760" cy="69151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标准机柜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Standard Cabinet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5" name="左箭头标注 24584"/>
          <p:cNvSpPr/>
          <p:nvPr/>
        </p:nvSpPr>
        <p:spPr>
          <a:xfrm>
            <a:off x="5316220" y="3677285"/>
            <a:ext cx="5572760" cy="690880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I/O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总线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 I/O Bus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  <p:bldP spid="24581" grpId="0" bldLvl="0" animBg="1"/>
      <p:bldP spid="24582" grpId="0" bldLvl="0" animBg="1"/>
      <p:bldP spid="24583" grpId="0" bldLvl="0" animBg="1"/>
      <p:bldP spid="24584" grpId="0" bldLvl="0" animBg="1"/>
      <p:bldP spid="2458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6866" name="矩形 25602"/>
          <p:cNvSpPr/>
          <p:nvPr/>
        </p:nvSpPr>
        <p:spPr>
          <a:xfrm>
            <a:off x="1733868" y="762635"/>
            <a:ext cx="5111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、现场控制站的组态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文本框 25603"/>
          <p:cNvSpPr txBox="1"/>
          <p:nvPr/>
        </p:nvSpPr>
        <p:spPr>
          <a:xfrm>
            <a:off x="1535748" y="1380490"/>
            <a:ext cx="74898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）控制回路组态</a:t>
            </a:r>
            <a:r>
              <a:rPr lang="en-US" altLang="zh-CN" b="1" dirty="0">
                <a:latin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功能块语言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8" name="文本框 25604"/>
          <p:cNvSpPr txBox="1"/>
          <p:nvPr/>
        </p:nvSpPr>
        <p:spPr>
          <a:xfrm>
            <a:off x="1341120" y="2131060"/>
            <a:ext cx="97142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完成反馈控制功能的内部仪表，如</a:t>
            </a:r>
            <a:r>
              <a:rPr lang="en-US" altLang="zh-CN" sz="2400" b="1" dirty="0"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模块，输入模块，输出模块等。模块之间通过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连线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连接。模块内部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参数填表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9" name="矩形 25605"/>
          <p:cNvSpPr/>
          <p:nvPr/>
        </p:nvSpPr>
        <p:spPr>
          <a:xfrm>
            <a:off x="4120198" y="5938838"/>
            <a:ext cx="32400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-15 PID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调节器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6870" name="组合 9"/>
          <p:cNvGrpSpPr/>
          <p:nvPr/>
        </p:nvGrpSpPr>
        <p:grpSpPr>
          <a:xfrm>
            <a:off x="1959928" y="3531870"/>
            <a:ext cx="2011362" cy="1520825"/>
            <a:chOff x="1643" y="5854"/>
            <a:chExt cx="3166" cy="1945"/>
          </a:xfrm>
        </p:grpSpPr>
        <p:sp>
          <p:nvSpPr>
            <p:cNvPr id="36871" name="矩形 22530"/>
            <p:cNvSpPr/>
            <p:nvPr/>
          </p:nvSpPr>
          <p:spPr>
            <a:xfrm>
              <a:off x="1643" y="5854"/>
              <a:ext cx="1939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FT123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72" name="矩形 22530"/>
            <p:cNvSpPr/>
            <p:nvPr/>
          </p:nvSpPr>
          <p:spPr>
            <a:xfrm>
              <a:off x="3571" y="5854"/>
              <a:ext cx="1238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AI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73" name="矩形 22530"/>
            <p:cNvSpPr/>
            <p:nvPr/>
          </p:nvSpPr>
          <p:spPr>
            <a:xfrm>
              <a:off x="1643" y="6421"/>
              <a:ext cx="3151" cy="13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6874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11" y="6647"/>
            <a:ext cx="757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" imgW="267970" imgH="178435" progId="Equation.KSEE3">
                    <p:embed/>
                  </p:oleObj>
                </mc:Choice>
                <mc:Fallback>
                  <p:oleObj name="" r:id="rId1" imgW="267970" imgH="178435" progId="Equation.KSEE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11" y="6647"/>
                          <a:ext cx="757" cy="5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5" name="矩形 22530"/>
          <p:cNvSpPr/>
          <p:nvPr/>
        </p:nvSpPr>
        <p:spPr>
          <a:xfrm>
            <a:off x="4552315" y="3531870"/>
            <a:ext cx="1231900" cy="3667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FC123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6876" name="矩形 22530"/>
          <p:cNvSpPr/>
          <p:nvPr/>
        </p:nvSpPr>
        <p:spPr>
          <a:xfrm>
            <a:off x="5777865" y="3531870"/>
            <a:ext cx="785813" cy="3667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AI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6877" name="矩形 22530"/>
          <p:cNvSpPr/>
          <p:nvPr/>
        </p:nvSpPr>
        <p:spPr>
          <a:xfrm>
            <a:off x="4552315" y="3892233"/>
            <a:ext cx="2001838" cy="12144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6878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93765" y="4035108"/>
          <a:ext cx="4794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267970" imgH="178435" progId="Equation.KSEE3">
                  <p:embed/>
                </p:oleObj>
              </mc:Choice>
              <mc:Fallback>
                <p:oleObj name="" r:id="rId3" imgW="267970" imgH="178435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3765" y="4035108"/>
                        <a:ext cx="479425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9" name="组合 16"/>
          <p:cNvGrpSpPr/>
          <p:nvPr/>
        </p:nvGrpSpPr>
        <p:grpSpPr>
          <a:xfrm>
            <a:off x="7144703" y="3531870"/>
            <a:ext cx="2011362" cy="1570038"/>
            <a:chOff x="1643" y="5854"/>
            <a:chExt cx="3166" cy="1945"/>
          </a:xfrm>
        </p:grpSpPr>
        <p:sp>
          <p:nvSpPr>
            <p:cNvPr id="36880" name="矩形 22530"/>
            <p:cNvSpPr/>
            <p:nvPr/>
          </p:nvSpPr>
          <p:spPr>
            <a:xfrm>
              <a:off x="1643" y="5854"/>
              <a:ext cx="1939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FV123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81" name="矩形 22530"/>
            <p:cNvSpPr/>
            <p:nvPr/>
          </p:nvSpPr>
          <p:spPr>
            <a:xfrm>
              <a:off x="3571" y="5854"/>
              <a:ext cx="1238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AI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82" name="矩形 22530"/>
            <p:cNvSpPr/>
            <p:nvPr/>
          </p:nvSpPr>
          <p:spPr>
            <a:xfrm>
              <a:off x="1643" y="6421"/>
              <a:ext cx="3151" cy="13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6883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98" y="6568"/>
            <a:ext cx="691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5" imgW="267970" imgH="178435" progId="Equation.KSEE3">
                    <p:embed/>
                  </p:oleObj>
                </mc:Choice>
                <mc:Fallback>
                  <p:oleObj name="" r:id="rId5" imgW="267970" imgH="178435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98" y="6568"/>
                          <a:ext cx="691" cy="4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3" name="直接箭头连接符 22"/>
          <p:cNvCxnSpPr/>
          <p:nvPr/>
        </p:nvCxnSpPr>
        <p:spPr>
          <a:xfrm>
            <a:off x="1528128" y="4179570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977640" y="4179570"/>
            <a:ext cx="57467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86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2315" y="4036695"/>
          <a:ext cx="4810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267970" imgH="178435" progId="Equation.KSEE3">
                  <p:embed/>
                </p:oleObj>
              </mc:Choice>
              <mc:Fallback>
                <p:oleObj name="" r:id="rId7" imgW="267970" imgH="178435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2315" y="4036695"/>
                        <a:ext cx="481013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2315" y="4395470"/>
          <a:ext cx="4349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8" imgW="242570" imgH="178435" progId="Equation.KSEE3">
                  <p:embed/>
                </p:oleObj>
              </mc:Choice>
              <mc:Fallback>
                <p:oleObj name="" r:id="rId8" imgW="242570" imgH="178435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52315" y="4395470"/>
                        <a:ext cx="434975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8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4053" y="4755833"/>
          <a:ext cx="5715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0" imgW="318770" imgH="178435" progId="Equation.KSEE3">
                  <p:embed/>
                </p:oleObj>
              </mc:Choice>
              <mc:Fallback>
                <p:oleObj name="" r:id="rId10" imgW="318770" imgH="178435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84053" y="4755833"/>
                        <a:ext cx="571500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9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01690" y="4324033"/>
          <a:ext cx="6635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2" imgW="369570" imgH="177800" progId="Equation.KSEE3">
                  <p:embed/>
                </p:oleObj>
              </mc:Choice>
              <mc:Fallback>
                <p:oleObj name="" r:id="rId12" imgW="369570" imgH="1778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01690" y="4324033"/>
                        <a:ext cx="663575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6568440" y="4179570"/>
            <a:ext cx="576263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91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90740" y="4036695"/>
          <a:ext cx="3889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4" imgW="217170" imgH="178435" progId="Equation.KSEE3">
                  <p:embed/>
                </p:oleObj>
              </mc:Choice>
              <mc:Fallback>
                <p:oleObj name="" r:id="rId14" imgW="217170" imgH="178435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90740" y="4036695"/>
                        <a:ext cx="388938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40103" y="4684395"/>
          <a:ext cx="66516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6" imgW="369570" imgH="177800" progId="Equation.KSEE3">
                  <p:embed/>
                </p:oleObj>
              </mc:Choice>
              <mc:Fallback>
                <p:oleObj name="" r:id="rId16" imgW="369570" imgH="1778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40103" y="4684395"/>
                        <a:ext cx="665162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/>
          <p:nvPr/>
        </p:nvCxnSpPr>
        <p:spPr>
          <a:xfrm>
            <a:off x="4120515" y="4971733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20515" y="4971733"/>
            <a:ext cx="0" cy="5048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9160828" y="4900295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4121150" y="5445125"/>
            <a:ext cx="5502910" cy="317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592945" y="4900295"/>
            <a:ext cx="0" cy="57626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160828" y="4252595"/>
            <a:ext cx="72072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99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70965" y="3689033"/>
          <a:ext cx="6016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7" imgW="306070" imgH="165735" progId="Equation.KSEE3">
                  <p:embed/>
                </p:oleObj>
              </mc:Choice>
              <mc:Fallback>
                <p:oleObj name="" r:id="rId17" imgW="306070" imgH="165735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70965" y="3689033"/>
                        <a:ext cx="601663" cy="366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对象 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70365" y="3806508"/>
          <a:ext cx="742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9" imgW="344170" imgH="177800" progId="Equation.KSEE3">
                  <p:embed/>
                </p:oleObj>
              </mc:Choice>
              <mc:Fallback>
                <p:oleObj name="" r:id="rId19" imgW="344170" imgH="177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70365" y="3806508"/>
                        <a:ext cx="74295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接连接符 49"/>
          <p:cNvCxnSpPr/>
          <p:nvPr/>
        </p:nvCxnSpPr>
        <p:spPr>
          <a:xfrm flipV="1">
            <a:off x="9665653" y="4755833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10097453" y="4755833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 flipV="1">
            <a:off x="9665653" y="4755833"/>
            <a:ext cx="43180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9665653" y="4785678"/>
            <a:ext cx="43180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9881553" y="4611370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9665653" y="4611370"/>
            <a:ext cx="4318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9881553" y="4252595"/>
            <a:ext cx="0" cy="35877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036128" y="3007995"/>
            <a:ext cx="1422400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输入模块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42828" y="3025458"/>
            <a:ext cx="1333500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PID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35215" y="3025458"/>
            <a:ext cx="1420813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输出模块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68123" y="5476558"/>
            <a:ext cx="3111500" cy="461963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手动自动无扰动切换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5361" name="图片 5121" descr="珠江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1323975"/>
            <a:ext cx="8682990" cy="5438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545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第二代集散控制系统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5863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仪表盘数字表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7889" name="矩形 26625"/>
          <p:cNvSpPr/>
          <p:nvPr/>
        </p:nvSpPr>
        <p:spPr>
          <a:xfrm>
            <a:off x="1252538" y="799465"/>
            <a:ext cx="5688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）顺序控制组态</a:t>
            </a:r>
            <a:r>
              <a:rPr lang="en-US" altLang="zh-CN" b="1" dirty="0">
                <a:latin typeface="Times New Roman" panose="02020603050405020304" pitchFamily="18" charset="0"/>
              </a:rPr>
              <a:t>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顺序表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1" name="文本框 26636"/>
          <p:cNvSpPr txBox="1"/>
          <p:nvPr/>
        </p:nvSpPr>
        <p:spPr>
          <a:xfrm>
            <a:off x="3828733" y="6101715"/>
            <a:ext cx="46085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-16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简单冷却工序图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7892" name="组合 1"/>
          <p:cNvGrpSpPr/>
          <p:nvPr/>
        </p:nvGrpSpPr>
        <p:grpSpPr>
          <a:xfrm>
            <a:off x="2028825" y="1840865"/>
            <a:ext cx="7944485" cy="4445509"/>
            <a:chOff x="468312" y="1652589"/>
            <a:chExt cx="8134350" cy="4577758"/>
          </a:xfrm>
        </p:grpSpPr>
        <p:grpSp>
          <p:nvGrpSpPr>
            <p:cNvPr id="37893" name="组合 26627"/>
            <p:cNvGrpSpPr/>
            <p:nvPr/>
          </p:nvGrpSpPr>
          <p:grpSpPr>
            <a:xfrm>
              <a:off x="7234237" y="1936751"/>
              <a:ext cx="1368425" cy="1663700"/>
              <a:chOff x="0" y="0"/>
              <a:chExt cx="862" cy="1048"/>
            </a:xfrm>
          </p:grpSpPr>
          <p:grpSp>
            <p:nvGrpSpPr>
              <p:cNvPr id="37894" name="组合 26628"/>
              <p:cNvGrpSpPr/>
              <p:nvPr/>
            </p:nvGrpSpPr>
            <p:grpSpPr>
              <a:xfrm>
                <a:off x="272" y="0"/>
                <a:ext cx="590" cy="454"/>
                <a:chOff x="0" y="0"/>
                <a:chExt cx="590" cy="454"/>
              </a:xfrm>
            </p:grpSpPr>
            <p:sp>
              <p:nvSpPr>
                <p:cNvPr id="37895" name="直接连接符 26629"/>
                <p:cNvSpPr/>
                <p:nvPr/>
              </p:nvSpPr>
              <p:spPr>
                <a:xfrm>
                  <a:off x="318" y="454"/>
                  <a:ext cx="27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6" name="文本框 26630"/>
                <p:cNvSpPr txBox="1"/>
                <p:nvPr/>
              </p:nvSpPr>
              <p:spPr>
                <a:xfrm>
                  <a:off x="0" y="0"/>
                  <a:ext cx="590" cy="25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PB01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897" name="文本框 26631"/>
              <p:cNvSpPr txBox="1"/>
              <p:nvPr/>
            </p:nvSpPr>
            <p:spPr>
              <a:xfrm>
                <a:off x="227" y="590"/>
                <a:ext cx="590" cy="4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启动按钮</a:t>
                </a:r>
                <a:endPara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8" name="椭圆 26632"/>
              <p:cNvSpPr/>
              <p:nvPr/>
            </p:nvSpPr>
            <p:spPr>
              <a:xfrm>
                <a:off x="272" y="408"/>
                <a:ext cx="46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9" name="椭圆 26633"/>
              <p:cNvSpPr/>
              <p:nvPr/>
            </p:nvSpPr>
            <p:spPr>
              <a:xfrm>
                <a:off x="544" y="408"/>
                <a:ext cx="46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0" name="直接连接符 26634"/>
              <p:cNvSpPr/>
              <p:nvPr/>
            </p:nvSpPr>
            <p:spPr>
              <a:xfrm>
                <a:off x="318" y="362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1" name="直接连接符 26635"/>
              <p:cNvSpPr/>
              <p:nvPr/>
            </p:nvSpPr>
            <p:spPr>
              <a:xfrm>
                <a:off x="0" y="453"/>
                <a:ext cx="27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7902" name="文本框 26637"/>
            <p:cNvSpPr txBox="1"/>
            <p:nvPr/>
          </p:nvSpPr>
          <p:spPr>
            <a:xfrm>
              <a:off x="5221287" y="5756276"/>
              <a:ext cx="1871662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下道工序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3" name="文本框 26638"/>
            <p:cNvSpPr txBox="1"/>
            <p:nvPr/>
          </p:nvSpPr>
          <p:spPr>
            <a:xfrm>
              <a:off x="5795962" y="2012951"/>
              <a:ext cx="18002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液位上限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04" name="文本框 26639"/>
            <p:cNvSpPr txBox="1"/>
            <p:nvPr/>
          </p:nvSpPr>
          <p:spPr>
            <a:xfrm>
              <a:off x="5868987" y="3524251"/>
              <a:ext cx="18002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液位下限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37905" name="组合 26640"/>
            <p:cNvGrpSpPr/>
            <p:nvPr/>
          </p:nvGrpSpPr>
          <p:grpSpPr>
            <a:xfrm>
              <a:off x="1692274" y="2157414"/>
              <a:ext cx="576263" cy="647700"/>
              <a:chOff x="0" y="0"/>
              <a:chExt cx="363" cy="408"/>
            </a:xfrm>
          </p:grpSpPr>
          <p:sp>
            <p:nvSpPr>
              <p:cNvPr id="37906" name="矩形 26641"/>
              <p:cNvSpPr/>
              <p:nvPr/>
            </p:nvSpPr>
            <p:spPr>
              <a:xfrm>
                <a:off x="46" y="0"/>
                <a:ext cx="272" cy="9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7" name="直接连接符 26642"/>
              <p:cNvSpPr/>
              <p:nvPr/>
            </p:nvSpPr>
            <p:spPr>
              <a:xfrm>
                <a:off x="182" y="91"/>
                <a:ext cx="0" cy="2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8" name="直接连接符 26643"/>
              <p:cNvSpPr/>
              <p:nvPr/>
            </p:nvSpPr>
            <p:spPr>
              <a:xfrm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9" name="直接连接符 26644"/>
              <p:cNvSpPr/>
              <p:nvPr/>
            </p:nvSpPr>
            <p:spPr>
              <a:xfrm flipV="1"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0" name="直接连接符 26645"/>
              <p:cNvSpPr/>
              <p:nvPr/>
            </p:nvSpPr>
            <p:spPr>
              <a:xfrm>
                <a:off x="0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1" name="直接连接符 26646"/>
              <p:cNvSpPr/>
              <p:nvPr/>
            </p:nvSpPr>
            <p:spPr>
              <a:xfrm>
                <a:off x="363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2" name="直接连接符 26647"/>
              <p:cNvSpPr/>
              <p:nvPr/>
            </p:nvSpPr>
            <p:spPr>
              <a:xfrm>
                <a:off x="182" y="181"/>
                <a:ext cx="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3" name="椭圆 26648"/>
              <p:cNvSpPr/>
              <p:nvPr/>
            </p:nvSpPr>
            <p:spPr>
              <a:xfrm>
                <a:off x="273" y="136"/>
                <a:ext cx="45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14" name="直接连接符 26649"/>
            <p:cNvSpPr/>
            <p:nvPr/>
          </p:nvSpPr>
          <p:spPr>
            <a:xfrm>
              <a:off x="973137" y="2660651"/>
              <a:ext cx="719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5" name="直接连接符 26650"/>
            <p:cNvSpPr/>
            <p:nvPr/>
          </p:nvSpPr>
          <p:spPr>
            <a:xfrm flipV="1">
              <a:off x="2268537" y="2660651"/>
              <a:ext cx="10080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6" name="直接连接符 26651"/>
            <p:cNvSpPr/>
            <p:nvPr/>
          </p:nvSpPr>
          <p:spPr>
            <a:xfrm>
              <a:off x="2987674" y="2084389"/>
              <a:ext cx="0" cy="28082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7" name="直接连接符 26652"/>
            <p:cNvSpPr/>
            <p:nvPr/>
          </p:nvSpPr>
          <p:spPr>
            <a:xfrm>
              <a:off x="2987674" y="4892676"/>
              <a:ext cx="201771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8" name="直接连接符 26653"/>
            <p:cNvSpPr/>
            <p:nvPr/>
          </p:nvSpPr>
          <p:spPr>
            <a:xfrm>
              <a:off x="5003799" y="2084389"/>
              <a:ext cx="0" cy="28082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9" name="直接连接符 26654"/>
            <p:cNvSpPr/>
            <p:nvPr/>
          </p:nvSpPr>
          <p:spPr>
            <a:xfrm>
              <a:off x="3276599" y="2660651"/>
              <a:ext cx="0" cy="4318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0" name="矩形 26655"/>
            <p:cNvSpPr/>
            <p:nvPr/>
          </p:nvSpPr>
          <p:spPr>
            <a:xfrm>
              <a:off x="1765299" y="3165476"/>
              <a:ext cx="431800" cy="1444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1" name="直接连接符 26656"/>
            <p:cNvSpPr/>
            <p:nvPr/>
          </p:nvSpPr>
          <p:spPr>
            <a:xfrm>
              <a:off x="1981199" y="3309939"/>
              <a:ext cx="0" cy="3587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2" name="直接连接符 26657"/>
            <p:cNvSpPr/>
            <p:nvPr/>
          </p:nvSpPr>
          <p:spPr>
            <a:xfrm>
              <a:off x="1692274" y="3525839"/>
              <a:ext cx="576263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3" name="直接连接符 26658"/>
            <p:cNvSpPr/>
            <p:nvPr/>
          </p:nvSpPr>
          <p:spPr>
            <a:xfrm flipV="1">
              <a:off x="1692274" y="3524251"/>
              <a:ext cx="576263" cy="2889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4" name="直接连接符 26659"/>
            <p:cNvSpPr/>
            <p:nvPr/>
          </p:nvSpPr>
          <p:spPr>
            <a:xfrm>
              <a:off x="1692274" y="3525839"/>
              <a:ext cx="0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5" name="直接连接符 26660"/>
            <p:cNvSpPr/>
            <p:nvPr/>
          </p:nvSpPr>
          <p:spPr>
            <a:xfrm>
              <a:off x="2268537" y="3525839"/>
              <a:ext cx="0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6" name="直接连接符 26661"/>
            <p:cNvSpPr/>
            <p:nvPr/>
          </p:nvSpPr>
          <p:spPr>
            <a:xfrm>
              <a:off x="1981199" y="3452814"/>
              <a:ext cx="1444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7" name="椭圆 26662"/>
            <p:cNvSpPr/>
            <p:nvPr/>
          </p:nvSpPr>
          <p:spPr>
            <a:xfrm>
              <a:off x="2125662" y="3381376"/>
              <a:ext cx="71437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8" name="直接连接符 26663"/>
            <p:cNvSpPr/>
            <p:nvPr/>
          </p:nvSpPr>
          <p:spPr>
            <a:xfrm>
              <a:off x="973137" y="3668714"/>
              <a:ext cx="719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9" name="直接连接符 26664"/>
            <p:cNvSpPr/>
            <p:nvPr/>
          </p:nvSpPr>
          <p:spPr>
            <a:xfrm flipV="1">
              <a:off x="2268537" y="3668714"/>
              <a:ext cx="10080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0" name="直接连接符 26665"/>
            <p:cNvSpPr/>
            <p:nvPr/>
          </p:nvSpPr>
          <p:spPr>
            <a:xfrm flipH="1">
              <a:off x="3132137" y="3668714"/>
              <a:ext cx="144462" cy="4318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1" name="直接连接符 26666"/>
            <p:cNvSpPr/>
            <p:nvPr/>
          </p:nvSpPr>
          <p:spPr>
            <a:xfrm>
              <a:off x="3132137" y="4100514"/>
              <a:ext cx="215900" cy="3603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2" name="直接连接符 26667"/>
            <p:cNvSpPr/>
            <p:nvPr/>
          </p:nvSpPr>
          <p:spPr>
            <a:xfrm flipH="1">
              <a:off x="2052637" y="4460876"/>
              <a:ext cx="1295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933" name="组合 26668"/>
            <p:cNvGrpSpPr/>
            <p:nvPr/>
          </p:nvGrpSpPr>
          <p:grpSpPr>
            <a:xfrm rot="5400000">
              <a:off x="3884612" y="5141914"/>
              <a:ext cx="577850" cy="647700"/>
              <a:chOff x="0" y="0"/>
              <a:chExt cx="363" cy="408"/>
            </a:xfrm>
          </p:grpSpPr>
          <p:sp>
            <p:nvSpPr>
              <p:cNvPr id="37934" name="矩形 26669"/>
              <p:cNvSpPr/>
              <p:nvPr/>
            </p:nvSpPr>
            <p:spPr>
              <a:xfrm>
                <a:off x="46" y="0"/>
                <a:ext cx="272" cy="9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5" name="直接连接符 26670"/>
              <p:cNvSpPr/>
              <p:nvPr/>
            </p:nvSpPr>
            <p:spPr>
              <a:xfrm>
                <a:off x="182" y="91"/>
                <a:ext cx="0" cy="2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6" name="直接连接符 26671"/>
              <p:cNvSpPr/>
              <p:nvPr/>
            </p:nvSpPr>
            <p:spPr>
              <a:xfrm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7" name="直接连接符 26672"/>
              <p:cNvSpPr/>
              <p:nvPr/>
            </p:nvSpPr>
            <p:spPr>
              <a:xfrm flipV="1"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8" name="直接连接符 26673"/>
              <p:cNvSpPr/>
              <p:nvPr/>
            </p:nvSpPr>
            <p:spPr>
              <a:xfrm>
                <a:off x="0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9" name="直接连接符 26674"/>
              <p:cNvSpPr/>
              <p:nvPr/>
            </p:nvSpPr>
            <p:spPr>
              <a:xfrm>
                <a:off x="363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0" name="直接连接符 26675"/>
              <p:cNvSpPr/>
              <p:nvPr/>
            </p:nvSpPr>
            <p:spPr>
              <a:xfrm>
                <a:off x="182" y="181"/>
                <a:ext cx="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1" name="椭圆 26676"/>
              <p:cNvSpPr/>
              <p:nvPr/>
            </p:nvSpPr>
            <p:spPr>
              <a:xfrm>
                <a:off x="273" y="136"/>
                <a:ext cx="45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42" name="直接连接符 26677"/>
            <p:cNvSpPr/>
            <p:nvPr/>
          </p:nvSpPr>
          <p:spPr>
            <a:xfrm>
              <a:off x="3995737" y="4892676"/>
              <a:ext cx="0" cy="2873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3" name="直接连接符 26678"/>
            <p:cNvSpPr/>
            <p:nvPr/>
          </p:nvSpPr>
          <p:spPr>
            <a:xfrm>
              <a:off x="3995737" y="5756276"/>
              <a:ext cx="0" cy="2889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4" name="直接连接符 26679"/>
            <p:cNvSpPr/>
            <p:nvPr/>
          </p:nvSpPr>
          <p:spPr>
            <a:xfrm>
              <a:off x="3995737" y="6045201"/>
              <a:ext cx="11525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945" name="椭圆 26680"/>
            <p:cNvSpPr/>
            <p:nvPr/>
          </p:nvSpPr>
          <p:spPr>
            <a:xfrm>
              <a:off x="4571999" y="2660651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6" name="椭圆 26681"/>
            <p:cNvSpPr/>
            <p:nvPr/>
          </p:nvSpPr>
          <p:spPr>
            <a:xfrm>
              <a:off x="4571999" y="4244976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7" name="直接连接符 26682"/>
            <p:cNvSpPr/>
            <p:nvPr/>
          </p:nvSpPr>
          <p:spPr>
            <a:xfrm>
              <a:off x="4645024" y="2732089"/>
              <a:ext cx="863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8" name="直接连接符 26683"/>
            <p:cNvSpPr/>
            <p:nvPr/>
          </p:nvSpPr>
          <p:spPr>
            <a:xfrm>
              <a:off x="4645024" y="4316414"/>
              <a:ext cx="863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9" name="椭圆 26684"/>
            <p:cNvSpPr/>
            <p:nvPr/>
          </p:nvSpPr>
          <p:spPr>
            <a:xfrm>
              <a:off x="5508624" y="2444751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LA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0" name="椭圆 26685"/>
            <p:cNvSpPr/>
            <p:nvPr/>
          </p:nvSpPr>
          <p:spPr>
            <a:xfrm>
              <a:off x="5508624" y="3956051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LA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02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1" name="文本框 26686"/>
            <p:cNvSpPr txBox="1"/>
            <p:nvPr/>
          </p:nvSpPr>
          <p:spPr>
            <a:xfrm>
              <a:off x="1620837" y="1652589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2" name="文本框 26687"/>
            <p:cNvSpPr txBox="1"/>
            <p:nvPr/>
          </p:nvSpPr>
          <p:spPr>
            <a:xfrm>
              <a:off x="1620837" y="2803526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3" name="文本框 26688"/>
            <p:cNvSpPr txBox="1"/>
            <p:nvPr/>
          </p:nvSpPr>
          <p:spPr>
            <a:xfrm>
              <a:off x="4571999" y="5253039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4" name="文本框 26689"/>
            <p:cNvSpPr txBox="1"/>
            <p:nvPr/>
          </p:nvSpPr>
          <p:spPr>
            <a:xfrm>
              <a:off x="755649" y="5181601"/>
              <a:ext cx="1584325" cy="727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温度下限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5" name="椭圆 26690"/>
            <p:cNvSpPr/>
            <p:nvPr/>
          </p:nvSpPr>
          <p:spPr>
            <a:xfrm>
              <a:off x="2412999" y="5037139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TA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6" name="椭圆 26691"/>
            <p:cNvSpPr/>
            <p:nvPr/>
          </p:nvSpPr>
          <p:spPr>
            <a:xfrm>
              <a:off x="3563937" y="4460876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57" name="直接连接符 26692"/>
            <p:cNvSpPr/>
            <p:nvPr/>
          </p:nvSpPr>
          <p:spPr>
            <a:xfrm flipH="1">
              <a:off x="2916237" y="4532314"/>
              <a:ext cx="647700" cy="5762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58" name="文本框 26693"/>
            <p:cNvSpPr txBox="1"/>
            <p:nvPr/>
          </p:nvSpPr>
          <p:spPr>
            <a:xfrm>
              <a:off x="468312" y="3740151"/>
              <a:ext cx="1800225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冷却水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59" name="文本框 26694"/>
            <p:cNvSpPr txBox="1"/>
            <p:nvPr/>
          </p:nvSpPr>
          <p:spPr>
            <a:xfrm>
              <a:off x="468312" y="2660651"/>
              <a:ext cx="1008062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热水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60" name="直接连接符 26695"/>
            <p:cNvSpPr/>
            <p:nvPr/>
          </p:nvSpPr>
          <p:spPr>
            <a:xfrm>
              <a:off x="3492499" y="35242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1" name="直接连接符 26696"/>
            <p:cNvSpPr/>
            <p:nvPr/>
          </p:nvSpPr>
          <p:spPr>
            <a:xfrm>
              <a:off x="3492499" y="37401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2" name="直接连接符 26697"/>
            <p:cNvSpPr/>
            <p:nvPr/>
          </p:nvSpPr>
          <p:spPr>
            <a:xfrm>
              <a:off x="3779837" y="39560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3" name="直接连接符 26698"/>
            <p:cNvSpPr/>
            <p:nvPr/>
          </p:nvSpPr>
          <p:spPr>
            <a:xfrm>
              <a:off x="3779837" y="3668714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4" name="直接连接符 26699"/>
            <p:cNvSpPr/>
            <p:nvPr/>
          </p:nvSpPr>
          <p:spPr>
            <a:xfrm>
              <a:off x="3421062" y="28765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5" name="直接连接符 26700"/>
            <p:cNvSpPr/>
            <p:nvPr/>
          </p:nvSpPr>
          <p:spPr>
            <a:xfrm>
              <a:off x="3421062" y="30924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6" name="直接连接符 26701"/>
            <p:cNvSpPr/>
            <p:nvPr/>
          </p:nvSpPr>
          <p:spPr>
            <a:xfrm>
              <a:off x="3708399" y="33083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7" name="直接连接符 26702"/>
            <p:cNvSpPr/>
            <p:nvPr/>
          </p:nvSpPr>
          <p:spPr>
            <a:xfrm>
              <a:off x="3708399" y="3021014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8" name="直接连接符 26703"/>
            <p:cNvSpPr/>
            <p:nvPr/>
          </p:nvSpPr>
          <p:spPr>
            <a:xfrm>
              <a:off x="4141787" y="29479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9" name="直接连接符 26704"/>
            <p:cNvSpPr/>
            <p:nvPr/>
          </p:nvSpPr>
          <p:spPr>
            <a:xfrm>
              <a:off x="4141787" y="31638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0" name="直接连接符 26705"/>
            <p:cNvSpPr/>
            <p:nvPr/>
          </p:nvSpPr>
          <p:spPr>
            <a:xfrm>
              <a:off x="4429124" y="3379789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1" name="直接连接符 26706"/>
            <p:cNvSpPr/>
            <p:nvPr/>
          </p:nvSpPr>
          <p:spPr>
            <a:xfrm>
              <a:off x="4429124" y="30924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2" name="直接连接符 26707"/>
            <p:cNvSpPr/>
            <p:nvPr/>
          </p:nvSpPr>
          <p:spPr>
            <a:xfrm>
              <a:off x="4284662" y="35956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3" name="直接连接符 26708"/>
            <p:cNvSpPr/>
            <p:nvPr/>
          </p:nvSpPr>
          <p:spPr>
            <a:xfrm>
              <a:off x="4284662" y="38115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4" name="直接连接符 26709"/>
            <p:cNvSpPr/>
            <p:nvPr/>
          </p:nvSpPr>
          <p:spPr>
            <a:xfrm>
              <a:off x="4571999" y="4027489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5" name="直接连接符 26710"/>
            <p:cNvSpPr/>
            <p:nvPr/>
          </p:nvSpPr>
          <p:spPr>
            <a:xfrm>
              <a:off x="4571999" y="37401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6" name="直接连接符 26711"/>
            <p:cNvSpPr/>
            <p:nvPr/>
          </p:nvSpPr>
          <p:spPr>
            <a:xfrm>
              <a:off x="3708399" y="41719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7" name="直接连接符 26712"/>
            <p:cNvSpPr/>
            <p:nvPr/>
          </p:nvSpPr>
          <p:spPr>
            <a:xfrm>
              <a:off x="3708399" y="43878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8" name="直接连接符 26713"/>
            <p:cNvSpPr/>
            <p:nvPr/>
          </p:nvSpPr>
          <p:spPr>
            <a:xfrm>
              <a:off x="3995737" y="46037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9" name="直接连接符 26714"/>
            <p:cNvSpPr/>
            <p:nvPr/>
          </p:nvSpPr>
          <p:spPr>
            <a:xfrm>
              <a:off x="3995737" y="4316414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3" name="文本框 26636"/>
          <p:cNvSpPr txBox="1">
            <a:spLocks noChangeArrowheads="1"/>
          </p:cNvSpPr>
          <p:nvPr/>
        </p:nvSpPr>
        <p:spPr bwMode="auto">
          <a:xfrm>
            <a:off x="1630680" y="1318895"/>
            <a:ext cx="26835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热水冷却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891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503" y="2871470"/>
            <a:ext cx="6923087" cy="39655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8915" name="对象 66559"/>
          <p:cNvGraphicFramePr>
            <a:graphicFrameLocks noChangeAspect="1"/>
          </p:cNvGraphicFramePr>
          <p:nvPr/>
        </p:nvGraphicFramePr>
        <p:xfrm>
          <a:off x="6776403" y="5176520"/>
          <a:ext cx="2803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" imgW="1562100" imgH="241300" progId="Equation.3">
                  <p:embed/>
                </p:oleObj>
              </mc:Choice>
              <mc:Fallback>
                <p:oleObj name="" r:id="rId2" imgW="1562100" imgH="2413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403" y="5176520"/>
                        <a:ext cx="28035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对象 66560"/>
          <p:cNvGraphicFramePr>
            <a:graphicFrameLocks noChangeAspect="1"/>
          </p:cNvGraphicFramePr>
          <p:nvPr/>
        </p:nvGraphicFramePr>
        <p:xfrm>
          <a:off x="5911215" y="2584133"/>
          <a:ext cx="30845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4" imgW="1548765" imgH="241300" progId="Equation.3">
                  <p:embed/>
                </p:oleObj>
              </mc:Choice>
              <mc:Fallback>
                <p:oleObj name="" r:id="rId4" imgW="1548765" imgH="2413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1215" y="2584133"/>
                        <a:ext cx="3084513" cy="481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对象 66562"/>
          <p:cNvGraphicFramePr>
            <a:graphicFrameLocks noChangeAspect="1"/>
          </p:cNvGraphicFramePr>
          <p:nvPr/>
        </p:nvGraphicFramePr>
        <p:xfrm>
          <a:off x="1734503" y="6368733"/>
          <a:ext cx="29527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6" imgW="1524000" imgH="241300" progId="Equation.3">
                  <p:embed/>
                </p:oleObj>
              </mc:Choice>
              <mc:Fallback>
                <p:oleObj name="" r:id="rId6" imgW="1524000" imgH="2413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4503" y="6368733"/>
                        <a:ext cx="295275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文本框 26636"/>
          <p:cNvSpPr txBox="1">
            <a:spLocks noChangeArrowheads="1"/>
          </p:cNvSpPr>
          <p:nvPr/>
        </p:nvSpPr>
        <p:spPr bwMode="auto">
          <a:xfrm>
            <a:off x="1370965" y="617220"/>
            <a:ext cx="396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热水冷却工作流程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8919" name="文本框 26636"/>
          <p:cNvSpPr txBox="1"/>
          <p:nvPr/>
        </p:nvSpPr>
        <p:spPr>
          <a:xfrm>
            <a:off x="1086803" y="1137920"/>
            <a:ext cx="8353425" cy="1570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液位低于下限，按下启动按钮</a:t>
            </a:r>
            <a:r>
              <a:rPr lang="en-US" altLang="zh-CN" sz="2400" b="1" dirty="0">
                <a:latin typeface="Times New Roman" panose="02020603050405020304" pitchFamily="18" charset="0"/>
              </a:rPr>
              <a:t>PB01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，开热水阀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进热水至上限，到上限关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V001,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开冷水阀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，进冷水冷却，冷却到温度下限，关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，排水到下一工序。直到液位低于下限关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停止。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9937" name="矩形 26625"/>
          <p:cNvSpPr/>
          <p:nvPr/>
        </p:nvSpPr>
        <p:spPr>
          <a:xfrm>
            <a:off x="2156460" y="922973"/>
            <a:ext cx="345757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冷却顺序控制流程图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8" name="组合 19"/>
          <p:cNvGrpSpPr/>
          <p:nvPr/>
        </p:nvGrpSpPr>
        <p:grpSpPr>
          <a:xfrm>
            <a:off x="2178685" y="1565910"/>
            <a:ext cx="7834313" cy="4841875"/>
            <a:chOff x="2507794" y="2780928"/>
            <a:chExt cx="6496292" cy="3787260"/>
          </a:xfrm>
        </p:grpSpPr>
        <p:pic>
          <p:nvPicPr>
            <p:cNvPr id="39939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79912" y="2780928"/>
              <a:ext cx="5224174" cy="37872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左大括号 8"/>
            <p:cNvSpPr/>
            <p:nvPr/>
          </p:nvSpPr>
          <p:spPr>
            <a:xfrm>
              <a:off x="3563524" y="3141028"/>
              <a:ext cx="72401" cy="10803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1" name="文本框 9"/>
            <p:cNvSpPr txBox="1"/>
            <p:nvPr/>
          </p:nvSpPr>
          <p:spPr>
            <a:xfrm>
              <a:off x="2535188" y="3480973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STEP1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初始步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42" name="文本框 11"/>
            <p:cNvSpPr txBox="1"/>
            <p:nvPr/>
          </p:nvSpPr>
          <p:spPr>
            <a:xfrm>
              <a:off x="2507794" y="4715207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STEP2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进热水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3563524" y="4501958"/>
              <a:ext cx="72401" cy="96606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4" name="文本框 13"/>
            <p:cNvSpPr txBox="1"/>
            <p:nvPr/>
          </p:nvSpPr>
          <p:spPr>
            <a:xfrm>
              <a:off x="2507794" y="5681325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STEP3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进冷水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3563524" y="5576050"/>
              <a:ext cx="72401" cy="96730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6314739" y="3481261"/>
              <a:ext cx="72401" cy="96482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7" name="文本框 16"/>
            <p:cNvSpPr txBox="1"/>
            <p:nvPr/>
          </p:nvSpPr>
          <p:spPr>
            <a:xfrm>
              <a:off x="5364088" y="3556857"/>
              <a:ext cx="1224136" cy="7937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STEP4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排水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48" name="文本框 17"/>
            <p:cNvSpPr txBox="1"/>
            <p:nvPr/>
          </p:nvSpPr>
          <p:spPr>
            <a:xfrm>
              <a:off x="5364088" y="4947081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STEP5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下一周期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6314739" y="4758996"/>
              <a:ext cx="72401" cy="96606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7651" name="表格 27650"/>
          <p:cNvGraphicFramePr/>
          <p:nvPr>
            <p:custDataLst>
              <p:tags r:id="rId1"/>
            </p:custDataLst>
          </p:nvPr>
        </p:nvGraphicFramePr>
        <p:xfrm>
          <a:off x="2458403" y="1614170"/>
          <a:ext cx="7632700" cy="4478339"/>
        </p:xfrm>
        <a:graphic>
          <a:graphicData uri="http://schemas.openxmlformats.org/drawingml/2006/table">
            <a:tbl>
              <a:tblPr/>
              <a:tblGrid>
                <a:gridCol w="1031875"/>
                <a:gridCol w="1168400"/>
                <a:gridCol w="1101725"/>
                <a:gridCol w="873125"/>
                <a:gridCol w="792163"/>
                <a:gridCol w="865187"/>
                <a:gridCol w="863600"/>
                <a:gridCol w="936625"/>
              </a:tblGrid>
              <a:tr h="399551">
                <a:tc row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1600" b="1" dirty="0"/>
                        <a:t>SYM BOL</a:t>
                      </a:r>
                      <a:endParaRPr lang="en-US" altLang="x-none" sz="1600" b="1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 </a:t>
                      </a:r>
                      <a:r>
                        <a:rPr lang="zh-CN" altLang="en-US" sz="1600" b="1" dirty="0"/>
                        <a:t>                          </a:t>
                      </a:r>
                      <a:r>
                        <a:rPr lang="en-US" altLang="x-none" sz="1600" b="1" dirty="0"/>
                        <a:t>RULE</a:t>
                      </a:r>
                      <a:endParaRPr lang="en-US" altLang="x-none" sz="1600" b="1" dirty="0"/>
                    </a:p>
                    <a:p>
                      <a:pPr marL="0" lvl="0" indent="0" algn="ctr">
                        <a:buNone/>
                      </a:pPr>
                      <a:r>
                        <a:rPr lang="en-US" altLang="x-none" sz="1600" b="1" dirty="0"/>
                        <a:t>COMMON        STEP</a:t>
                      </a:r>
                      <a:endParaRPr lang="en-US" altLang="x-none" sz="1600" b="1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01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829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gridSpan="2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PB01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启动按钮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LA01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液位上限位开关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LA02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液位下限位开关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TA01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温度下限开关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注入阀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/>
                        <a:t>N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V002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冷却阀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/>
                        <a:t>N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V003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排放阀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 rowSpan="2"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NEXT    STEP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THEN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 vMerge="1" gridSpan="2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ELSE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58" name="直接连接符 27746"/>
          <p:cNvSpPr/>
          <p:nvPr/>
        </p:nvSpPr>
        <p:spPr>
          <a:xfrm>
            <a:off x="3537903" y="1630045"/>
            <a:ext cx="2232025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59" name="直接连接符 27747"/>
          <p:cNvSpPr/>
          <p:nvPr/>
        </p:nvSpPr>
        <p:spPr>
          <a:xfrm>
            <a:off x="3537903" y="1630045"/>
            <a:ext cx="1800225" cy="792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0" name="直接连接符 27748"/>
          <p:cNvSpPr/>
          <p:nvPr/>
        </p:nvSpPr>
        <p:spPr>
          <a:xfrm>
            <a:off x="5841365" y="1630045"/>
            <a:ext cx="0" cy="4464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1" name="直接连接符 27749"/>
          <p:cNvSpPr/>
          <p:nvPr/>
        </p:nvSpPr>
        <p:spPr>
          <a:xfrm>
            <a:off x="2458403" y="4077970"/>
            <a:ext cx="7632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2" name="文本框 27750"/>
          <p:cNvSpPr txBox="1"/>
          <p:nvPr/>
        </p:nvSpPr>
        <p:spPr>
          <a:xfrm>
            <a:off x="1882140" y="2334895"/>
            <a:ext cx="576263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条件信号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3" name="文本框 27751"/>
          <p:cNvSpPr txBox="1"/>
          <p:nvPr/>
        </p:nvSpPr>
        <p:spPr>
          <a:xfrm>
            <a:off x="1882140" y="3990658"/>
            <a:ext cx="576263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操作信号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4" name="文本框 27752"/>
          <p:cNvSpPr txBox="1"/>
          <p:nvPr/>
        </p:nvSpPr>
        <p:spPr>
          <a:xfrm>
            <a:off x="4040823" y="1029970"/>
            <a:ext cx="1800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顺序表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1" name="文本框 9"/>
          <p:cNvSpPr txBox="1"/>
          <p:nvPr/>
        </p:nvSpPr>
        <p:spPr>
          <a:xfrm>
            <a:off x="5770245" y="923290"/>
            <a:ext cx="10648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STEP1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初始步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2" name="文本框 11"/>
          <p:cNvSpPr txBox="1"/>
          <p:nvPr/>
        </p:nvSpPr>
        <p:spPr>
          <a:xfrm>
            <a:off x="6627495" y="923506"/>
            <a:ext cx="1476267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STEP2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进热水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4" name="文本框 13"/>
          <p:cNvSpPr txBox="1"/>
          <p:nvPr/>
        </p:nvSpPr>
        <p:spPr>
          <a:xfrm>
            <a:off x="7498715" y="923290"/>
            <a:ext cx="985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STEP3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进冷水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7" name="文本框 16"/>
          <p:cNvSpPr txBox="1"/>
          <p:nvPr/>
        </p:nvSpPr>
        <p:spPr>
          <a:xfrm>
            <a:off x="8347075" y="923290"/>
            <a:ext cx="8902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STEP4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排水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8" name="文本框 17"/>
          <p:cNvSpPr txBox="1"/>
          <p:nvPr/>
        </p:nvSpPr>
        <p:spPr>
          <a:xfrm>
            <a:off x="9237345" y="923290"/>
            <a:ext cx="10648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STEP5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下一周期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1986" name="文本框 28674"/>
          <p:cNvSpPr txBox="1"/>
          <p:nvPr/>
        </p:nvSpPr>
        <p:spPr>
          <a:xfrm>
            <a:off x="1106170" y="773430"/>
            <a:ext cx="998601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8.4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操作员站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操作站的功能（过程管理级）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功能：利用</a:t>
            </a:r>
            <a:r>
              <a:rPr lang="en-US" altLang="zh-CN" sz="2400" b="1" dirty="0">
                <a:latin typeface="Times New Roman" panose="02020603050405020304" pitchFamily="18" charset="0"/>
              </a:rPr>
              <a:t>CRT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和鼠标键盘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对生产过程进行集中操作和监视，实现信息的综合和集中管理。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1987" name="图片 28675" descr="DSC01176"/>
          <p:cNvPicPr>
            <a:picLocks noChangeAspect="1"/>
          </p:cNvPicPr>
          <p:nvPr/>
        </p:nvPicPr>
        <p:blipFill>
          <a:blip r:embed="rId1">
            <a:lum bright="29999" contrast="35999"/>
          </a:blip>
          <a:stretch>
            <a:fillRect/>
          </a:stretch>
        </p:blipFill>
        <p:spPr>
          <a:xfrm>
            <a:off x="1679575" y="2907665"/>
            <a:ext cx="4172585" cy="3129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28676" descr="u=151296806,450719060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2952750"/>
            <a:ext cx="4244340" cy="3039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文本框 26636"/>
          <p:cNvSpPr txBox="1"/>
          <p:nvPr/>
        </p:nvSpPr>
        <p:spPr>
          <a:xfrm>
            <a:off x="4026535" y="6036945"/>
            <a:ext cx="5370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-17</a:t>
            </a:r>
            <a:r>
              <a:rPr lang="zh-CN" altLang="en-US" sz="2400" b="1" dirty="0">
                <a:latin typeface="Times New Roman" panose="02020603050405020304" pitchFamily="18" charset="0"/>
              </a:rPr>
              <a:t>操作员站及其流程图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3009" name="文本框 30721"/>
          <p:cNvSpPr txBox="1"/>
          <p:nvPr/>
        </p:nvSpPr>
        <p:spPr>
          <a:xfrm>
            <a:off x="2959735" y="6374130"/>
            <a:ext cx="51117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000" b="1" dirty="0">
                <a:latin typeface="Times New Roman" panose="02020603050405020304" pitchFamily="18" charset="0"/>
              </a:rPr>
              <a:t>-18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流程图画面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1" name="矩形 30723"/>
          <p:cNvSpPr/>
          <p:nvPr/>
        </p:nvSpPr>
        <p:spPr>
          <a:xfrm>
            <a:off x="1320165" y="863600"/>
            <a:ext cx="9363710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、操作员站基本画面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）工艺流程图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系统模拟图实时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监控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，实时监测生产现场运行数据情况。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3013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570" y="2184400"/>
            <a:ext cx="6862445" cy="4189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4033" name="图片 31745" descr="TR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855" y="1351280"/>
            <a:ext cx="6527165" cy="4707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矩形 31746"/>
          <p:cNvSpPr/>
          <p:nvPr/>
        </p:nvSpPr>
        <p:spPr>
          <a:xfrm>
            <a:off x="1394778" y="894080"/>
            <a:ext cx="82994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）趋势画面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按时间段显示各种过程参数值的变化趋势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5" name="文本框 31747"/>
          <p:cNvSpPr txBox="1"/>
          <p:nvPr/>
        </p:nvSpPr>
        <p:spPr>
          <a:xfrm>
            <a:off x="3491548" y="6058535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-19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趋势画面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31746"/>
          <p:cNvSpPr/>
          <p:nvPr/>
        </p:nvSpPr>
        <p:spPr>
          <a:xfrm>
            <a:off x="8408670" y="2248535"/>
            <a:ext cx="301180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实时趋势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历史趋势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采集与记录各种仪表过程参数，不同颜色显示各参数。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5058" name="文本框 32771"/>
          <p:cNvSpPr txBox="1"/>
          <p:nvPr/>
        </p:nvSpPr>
        <p:spPr>
          <a:xfrm>
            <a:off x="3780473" y="6397625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-20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报警画面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59" name="矩形 32772"/>
          <p:cNvSpPr/>
          <p:nvPr/>
        </p:nvSpPr>
        <p:spPr>
          <a:xfrm>
            <a:off x="1427480" y="741680"/>
            <a:ext cx="6480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）报警画面   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各个节点设备异常报警 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5060" name="图片 1" descr="201211150426049407618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7480" y="1202055"/>
            <a:ext cx="7333615" cy="5287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32772"/>
          <p:cNvSpPr/>
          <p:nvPr/>
        </p:nvSpPr>
        <p:spPr>
          <a:xfrm>
            <a:off x="8761095" y="1969135"/>
            <a:ext cx="31756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报警工位号，时间，信息内容。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红色：报警。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黄色：异常。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绿色：正常。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6081" name="矩形 33793"/>
          <p:cNvSpPr/>
          <p:nvPr/>
        </p:nvSpPr>
        <p:spPr>
          <a:xfrm>
            <a:off x="755650" y="836930"/>
            <a:ext cx="10676255" cy="47694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8.5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工程师站（过程管理级）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系统组态、测试、维护与管理。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（1）系统组态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生成与变更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操作员站和现场控制站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的功能。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现场控制站组态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I/O点数、端子号、信号类型、生成与变更站内反馈控制功能、顺序控制功能和监控功能。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操作站组态：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操作站的规格、信号点数、各种画面的定义生成、功能键的定义、报表格式等。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7105" name="矩形 34817"/>
          <p:cNvSpPr/>
          <p:nvPr/>
        </p:nvSpPr>
        <p:spPr>
          <a:xfrm>
            <a:off x="2843213" y="6021388"/>
            <a:ext cx="34575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-21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组态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7106" name="图片 34818" descr="fbd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015" y="2983230"/>
            <a:ext cx="4248150" cy="37544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7107" name="对象 34819"/>
          <p:cNvGraphicFramePr>
            <a:graphicFrameLocks noChangeAspect="1"/>
          </p:cNvGraphicFramePr>
          <p:nvPr/>
        </p:nvGraphicFramePr>
        <p:xfrm>
          <a:off x="124460" y="106045"/>
          <a:ext cx="7781925" cy="303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2" imgW="5655310" imgH="1858010" progId="Word.Document.8">
                  <p:embed/>
                </p:oleObj>
              </mc:Choice>
              <mc:Fallback>
                <p:oleObj name="" r:id="rId2" imgW="5655310" imgH="185801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460" y="106045"/>
                        <a:ext cx="7781925" cy="3035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矩形 34820"/>
          <p:cNvSpPr/>
          <p:nvPr/>
        </p:nvSpPr>
        <p:spPr>
          <a:xfrm>
            <a:off x="459740" y="3141980"/>
            <a:ext cx="46907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利用组态工具软件将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工作表及功能模块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显示在屏幕上，通过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填表、连线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等方式实现系统组态和功能的变更。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6385" name="图片 6145" descr="深圳西部电力有限公司#5集控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1419860"/>
            <a:ext cx="8423910" cy="5438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545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第三代集散控制系统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5863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CRT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显示屏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视频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8129" name="矩形 35841"/>
          <p:cNvSpPr/>
          <p:nvPr/>
        </p:nvSpPr>
        <p:spPr>
          <a:xfrm>
            <a:off x="1250950" y="779463"/>
            <a:ext cx="22352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组态内容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1560" y="1478915"/>
            <a:ext cx="1057973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系统配置组态（填表，容易）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</a:rPr>
              <a:t>DCS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中工程师站、操作员站、控制站和主机系统的配置、外设的配置。及设备的控制信息。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1560" y="2247265"/>
            <a:ext cx="1047051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实时数据库组态（量大）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控制采集测点的配置组态（名称、工程量转换系数、上下限值、线性化处理、报警特性等）。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1560" y="3044825"/>
            <a:ext cx="4170363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历史数据库组态（量大）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历史数据存储和管理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7120" y="3949700"/>
            <a:ext cx="1039939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noProof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反馈控制算法的组态（较难）</a:t>
            </a:r>
            <a:endParaRPr lang="zh-CN" altLang="en-US" sz="2400" b="1" noProof="1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b="1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生产工艺过程及控制要求。控制策略及运行方式。</a:t>
            </a:r>
            <a:r>
              <a:rPr lang="zh-CN" altLang="en-US" sz="2000" b="1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反馈控制回路功能图。</a:t>
            </a:r>
            <a:r>
              <a:rPr lang="zh-CN" altLang="en-US" sz="2000" b="1" noProof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顺序控制组态。</a:t>
            </a:r>
            <a:endParaRPr lang="zh-CN" altLang="en-US" sz="2400" noProof="1"/>
          </a:p>
        </p:txBody>
      </p:sp>
      <p:sp>
        <p:nvSpPr>
          <p:cNvPr id="7" name="文本框 6"/>
          <p:cNvSpPr txBox="1"/>
          <p:nvPr/>
        </p:nvSpPr>
        <p:spPr>
          <a:xfrm>
            <a:off x="1051243" y="4853940"/>
            <a:ext cx="809942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显示画面的生成（时间最长）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流程图画面，趋势画面，报警画面，总貌画面等。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报表组态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操作记录，报警记录，维修记录，参数修改记录等。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0177" name="矩形 36865"/>
          <p:cNvSpPr/>
          <p:nvPr/>
        </p:nvSpPr>
        <p:spPr>
          <a:xfrm>
            <a:off x="945515" y="916305"/>
            <a:ext cx="1030097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）系统测试与维护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软仿真测试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系统测试组态后的工作情况。检查反馈控制与顺序控制是否正常，测试结果在屏幕上直接显示。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8" name="矩形 36866"/>
          <p:cNvSpPr/>
          <p:nvPr/>
        </p:nvSpPr>
        <p:spPr>
          <a:xfrm>
            <a:off x="945515" y="2628900"/>
            <a:ext cx="1030097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）系统管理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对系统文件管理。组态数据文件存储归档，对系统运行数据文件存储、归档。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/>
      <p:bldP spid="50177" grpId="1"/>
      <p:bldP spid="50178" grpId="0"/>
      <p:bldP spid="5017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6081" name="矩形 33793"/>
          <p:cNvSpPr/>
          <p:nvPr/>
        </p:nvSpPr>
        <p:spPr>
          <a:xfrm>
            <a:off x="755650" y="836930"/>
            <a:ext cx="10676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8.6 DCS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层次及项目人员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482" name="组合 1"/>
          <p:cNvGrpSpPr/>
          <p:nvPr/>
        </p:nvGrpSpPr>
        <p:grpSpPr>
          <a:xfrm>
            <a:off x="857036" y="1440180"/>
            <a:ext cx="10106239" cy="5417820"/>
            <a:chOff x="511" y="2225"/>
            <a:chExt cx="13889" cy="8532"/>
          </a:xfrm>
        </p:grpSpPr>
        <p:sp>
          <p:nvSpPr>
            <p:cNvPr id="20485" name="矩形 10241"/>
            <p:cNvSpPr/>
            <p:nvPr/>
          </p:nvSpPr>
          <p:spPr>
            <a:xfrm>
              <a:off x="3063" y="268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经营管理级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矩形 10242"/>
            <p:cNvSpPr/>
            <p:nvPr/>
          </p:nvSpPr>
          <p:spPr>
            <a:xfrm>
              <a:off x="3063" y="4495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生产管理级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矩形 10243"/>
            <p:cNvSpPr/>
            <p:nvPr/>
          </p:nvSpPr>
          <p:spPr>
            <a:xfrm>
              <a:off x="3063" y="631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控制管理级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矩形 10244"/>
            <p:cNvSpPr/>
            <p:nvPr/>
          </p:nvSpPr>
          <p:spPr>
            <a:xfrm>
              <a:off x="3118" y="812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过程控制级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489" name="直接箭头连接符 10245"/>
            <p:cNvCxnSpPr>
              <a:stCxn id="20486" idx="0"/>
              <a:endCxn id="20485" idx="2"/>
            </p:cNvCxnSpPr>
            <p:nvPr/>
          </p:nvCxnSpPr>
          <p:spPr>
            <a:xfrm flipV="1">
              <a:off x="4933" y="3700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490" name="直接箭头连接符 10246"/>
            <p:cNvCxnSpPr>
              <a:stCxn id="20486" idx="0"/>
              <a:endCxn id="20485" idx="2"/>
            </p:cNvCxnSpPr>
            <p:nvPr/>
          </p:nvCxnSpPr>
          <p:spPr>
            <a:xfrm flipV="1">
              <a:off x="4878" y="5515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491" name="直接箭头连接符 10247"/>
            <p:cNvCxnSpPr>
              <a:stCxn id="20486" idx="0"/>
              <a:endCxn id="20485" idx="2"/>
            </p:cNvCxnSpPr>
            <p:nvPr/>
          </p:nvCxnSpPr>
          <p:spPr>
            <a:xfrm flipV="1">
              <a:off x="4878" y="7330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492" name="文本框 10249"/>
            <p:cNvSpPr txBox="1"/>
            <p:nvPr/>
          </p:nvSpPr>
          <p:spPr>
            <a:xfrm>
              <a:off x="7145" y="8123"/>
              <a:ext cx="7143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信号的输入、变换、运算、输出等控制功能。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FCU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493" name="文本框 10250"/>
            <p:cNvSpPr txBox="1"/>
            <p:nvPr/>
          </p:nvSpPr>
          <p:spPr>
            <a:xfrm>
              <a:off x="7258" y="6308"/>
              <a:ext cx="7142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对过程控制级的集中监视与管理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对系统的组态。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8" name="文本框 10252"/>
            <p:cNvSpPr txBox="1"/>
            <p:nvPr/>
          </p:nvSpPr>
          <p:spPr>
            <a:xfrm>
              <a:off x="7088" y="2225"/>
              <a:ext cx="6633" cy="18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市场、营销、生产信息汇总，全面综合经营管理与决策</a:t>
              </a:r>
              <a:endParaRPr kumimoji="0" lang="zh-CN" altLang="en-US" sz="20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人、财、物、市场</a:t>
              </a:r>
              <a:endParaRPr kumimoji="0" lang="zh-CN" altLang="en-US" sz="20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0495" name="直接连接符 10254"/>
            <p:cNvSpPr/>
            <p:nvPr/>
          </p:nvSpPr>
          <p:spPr>
            <a:xfrm>
              <a:off x="623" y="5968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文本框 10255"/>
            <p:cNvSpPr txBox="1"/>
            <p:nvPr/>
          </p:nvSpPr>
          <p:spPr>
            <a:xfrm>
              <a:off x="738" y="2565"/>
              <a:ext cx="17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经理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7" name="文本框 10256"/>
            <p:cNvSpPr txBox="1"/>
            <p:nvPr/>
          </p:nvSpPr>
          <p:spPr>
            <a:xfrm>
              <a:off x="738" y="4493"/>
              <a:ext cx="17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8" name="文本框 10257"/>
            <p:cNvSpPr txBox="1"/>
            <p:nvPr/>
          </p:nvSpPr>
          <p:spPr>
            <a:xfrm>
              <a:off x="623" y="6420"/>
              <a:ext cx="20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工程师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9" name="文本框 10258"/>
            <p:cNvSpPr txBox="1"/>
            <p:nvPr/>
          </p:nvSpPr>
          <p:spPr>
            <a:xfrm>
              <a:off x="650" y="6970"/>
              <a:ext cx="19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0" name="直接连接符 10259"/>
            <p:cNvSpPr/>
            <p:nvPr/>
          </p:nvSpPr>
          <p:spPr>
            <a:xfrm>
              <a:off x="738" y="4040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1" name="直接连接符 10260"/>
            <p:cNvSpPr/>
            <p:nvPr/>
          </p:nvSpPr>
          <p:spPr>
            <a:xfrm>
              <a:off x="623" y="7895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2" name="矩形 2"/>
            <p:cNvSpPr/>
            <p:nvPr/>
          </p:nvSpPr>
          <p:spPr>
            <a:xfrm>
              <a:off x="3118" y="9935"/>
              <a:ext cx="3095" cy="7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3" name="直接连接符 3"/>
            <p:cNvSpPr/>
            <p:nvPr/>
          </p:nvSpPr>
          <p:spPr>
            <a:xfrm>
              <a:off x="623" y="9483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04" name="直接箭头连接符 4"/>
            <p:cNvCxnSpPr>
              <a:stCxn id="20486" idx="0"/>
              <a:endCxn id="20485" idx="2"/>
            </p:cNvCxnSpPr>
            <p:nvPr/>
          </p:nvCxnSpPr>
          <p:spPr>
            <a:xfrm flipV="1">
              <a:off x="4818" y="9143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505" name="矩形 5"/>
            <p:cNvSpPr/>
            <p:nvPr/>
          </p:nvSpPr>
          <p:spPr>
            <a:xfrm>
              <a:off x="7200" y="9935"/>
              <a:ext cx="3095" cy="7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506" name="直接箭头连接符 6"/>
            <p:cNvCxnSpPr>
              <a:stCxn id="20486" idx="0"/>
              <a:endCxn id="20485" idx="2"/>
            </p:cNvCxnSpPr>
            <p:nvPr/>
          </p:nvCxnSpPr>
          <p:spPr>
            <a:xfrm flipV="1">
              <a:off x="8675" y="9483"/>
              <a:ext cx="0" cy="567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507" name="文本框 7"/>
            <p:cNvSpPr txBox="1"/>
            <p:nvPr/>
          </p:nvSpPr>
          <p:spPr>
            <a:xfrm>
              <a:off x="6180" y="9935"/>
              <a:ext cx="84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10252"/>
            <p:cNvSpPr txBox="1"/>
            <p:nvPr/>
          </p:nvSpPr>
          <p:spPr>
            <a:xfrm>
              <a:off x="7088" y="4038"/>
              <a:ext cx="6633" cy="208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订货、库存、能源情况规划产品结构与规模。对生产状况，产品质量监测与产量统计汇总，向企业董事长传递信息。</a:t>
              </a:r>
              <a:r>
                <a:rPr kumimoji="0" lang="zh-CN" altLang="en-US" sz="2000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生产指挥调度与桥梁</a:t>
              </a:r>
              <a:endParaRPr kumimoji="0" lang="zh-CN" altLang="en-US" sz="20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0509" name="文本框 1"/>
            <p:cNvSpPr txBox="1"/>
            <p:nvPr/>
          </p:nvSpPr>
          <p:spPr>
            <a:xfrm>
              <a:off x="1813" y="7145"/>
              <a:ext cx="14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令牌</a:t>
              </a:r>
              <a:endPara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0" name="文本框 28"/>
            <p:cNvSpPr txBox="1"/>
            <p:nvPr/>
          </p:nvSpPr>
          <p:spPr>
            <a:xfrm>
              <a:off x="1813" y="8943"/>
              <a:ext cx="14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令牌</a:t>
              </a:r>
              <a:endPara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1" name="文本框 29"/>
            <p:cNvSpPr txBox="1"/>
            <p:nvPr/>
          </p:nvSpPr>
          <p:spPr>
            <a:xfrm>
              <a:off x="1395" y="5043"/>
              <a:ext cx="18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网络侦听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2" name="文本框 30"/>
            <p:cNvSpPr txBox="1"/>
            <p:nvPr/>
          </p:nvSpPr>
          <p:spPr>
            <a:xfrm>
              <a:off x="1184" y="3070"/>
              <a:ext cx="2054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网络侦听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3" name="文本框 10258"/>
            <p:cNvSpPr txBox="1"/>
            <p:nvPr/>
          </p:nvSpPr>
          <p:spPr>
            <a:xfrm>
              <a:off x="511" y="8418"/>
              <a:ext cx="192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1201" name="矩形 37889"/>
          <p:cNvSpPr/>
          <p:nvPr/>
        </p:nvSpPr>
        <p:spPr>
          <a:xfrm>
            <a:off x="861060" y="3655060"/>
            <a:ext cx="10476230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3、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测控技术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人员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掌握整个生产过程所使用的各种仪表和执行机构的性能和接口特性。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的运行维护、仪表选型、升级换代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2" name="矩形 37891"/>
          <p:cNvSpPr/>
          <p:nvPr/>
        </p:nvSpPr>
        <p:spPr>
          <a:xfrm>
            <a:off x="804545" y="5093970"/>
            <a:ext cx="10451465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4、过程控制工程师（测控、自动化）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具有丰富控制理论知识，又熟悉计算机的高级过程控制人员。对仪表和系统有较深刻的认识。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反馈控制、顺序控制、批量控制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60" y="2394585"/>
            <a:ext cx="1047623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2、计算机人员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清楚分析各厂家的技术水平，对所选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DCS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的计算机的硬件水平、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网络体系结构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、整个软件水平等清楚。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数据库，驱动，画面组态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等。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61060" y="764540"/>
            <a:ext cx="106076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1、生产工艺人员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熟悉和了解生产工艺流程和生产设备，根据控制要求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能提出详细的流程画面和操作要求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熟悉操作过程并能提出生产管理方面对生产记录报表的要求。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1201" grpId="0"/>
      <p:bldP spid="5120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8623" y="161925"/>
            <a:ext cx="3131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习题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989965"/>
            <a:ext cx="6163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DCS </a:t>
            </a:r>
            <a:r>
              <a:rPr lang="zh-CN" altLang="en-US"/>
              <a:t>定义及其特点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6815" y="1750060"/>
            <a:ext cx="7019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DCS</a:t>
            </a:r>
            <a:r>
              <a:rPr lang="zh-CN" altLang="en-US"/>
              <a:t>网络拓扑结构及其特点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6815" y="2541905"/>
            <a:ext cx="9726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网络数据存储控制技术及其特点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6815" y="32702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现场控制站的功能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86815" y="3919855"/>
            <a:ext cx="714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操作员站的功能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6815" y="45529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工程师站的功能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6815" y="5217795"/>
            <a:ext cx="645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DCS</a:t>
            </a:r>
            <a:r>
              <a:rPr lang="zh-CN" altLang="en-US"/>
              <a:t>层次结构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7409" name="文本框 7169"/>
          <p:cNvSpPr txBox="1"/>
          <p:nvPr/>
        </p:nvSpPr>
        <p:spPr>
          <a:xfrm>
            <a:off x="1879600" y="859155"/>
            <a:ext cx="859472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工业过程计算机控制系统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）集中型控制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 分散型控制 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）集散型控制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0" name="矩形 7170"/>
          <p:cNvSpPr/>
          <p:nvPr/>
        </p:nvSpPr>
        <p:spPr>
          <a:xfrm>
            <a:off x="2024063" y="2133918"/>
            <a:ext cx="2470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）集中型控制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411" name="组合 7171"/>
          <p:cNvGrpSpPr/>
          <p:nvPr/>
        </p:nvGrpSpPr>
        <p:grpSpPr>
          <a:xfrm>
            <a:off x="3319463" y="2730818"/>
            <a:ext cx="4033837" cy="1871662"/>
            <a:chOff x="0" y="0"/>
            <a:chExt cx="2677" cy="1243"/>
          </a:xfrm>
        </p:grpSpPr>
        <p:sp>
          <p:nvSpPr>
            <p:cNvPr id="17412" name="矩形 7172"/>
            <p:cNvSpPr/>
            <p:nvPr/>
          </p:nvSpPr>
          <p:spPr>
            <a:xfrm>
              <a:off x="227" y="0"/>
              <a:ext cx="2132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大型计算机（工控机）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3" name="直接连接符 7173"/>
            <p:cNvSpPr/>
            <p:nvPr/>
          </p:nvSpPr>
          <p:spPr>
            <a:xfrm>
              <a:off x="1270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4" name="矩形 7174"/>
            <p:cNvSpPr/>
            <p:nvPr/>
          </p:nvSpPr>
          <p:spPr>
            <a:xfrm>
              <a:off x="0" y="953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415" name="矩形 7175"/>
            <p:cNvSpPr/>
            <p:nvPr/>
          </p:nvSpPr>
          <p:spPr>
            <a:xfrm>
              <a:off x="1497" y="953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416" name="直接连接符 7176"/>
            <p:cNvSpPr/>
            <p:nvPr/>
          </p:nvSpPr>
          <p:spPr>
            <a:xfrm>
              <a:off x="590" y="772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7" name="直接连接符 7177"/>
            <p:cNvSpPr/>
            <p:nvPr/>
          </p:nvSpPr>
          <p:spPr>
            <a:xfrm>
              <a:off x="2041" y="772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8" name="矩形 7178"/>
            <p:cNvSpPr/>
            <p:nvPr/>
          </p:nvSpPr>
          <p:spPr>
            <a:xfrm>
              <a:off x="227" y="499"/>
              <a:ext cx="2132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采集卡板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19" name="矩形 7179"/>
          <p:cNvSpPr/>
          <p:nvPr/>
        </p:nvSpPr>
        <p:spPr>
          <a:xfrm>
            <a:off x="2024063" y="4818380"/>
            <a:ext cx="254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 分散型控制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0" name="矩形 7180"/>
          <p:cNvSpPr/>
          <p:nvPr/>
        </p:nvSpPr>
        <p:spPr>
          <a:xfrm>
            <a:off x="3103563" y="5323205"/>
            <a:ext cx="1603375" cy="411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工控机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1" name="直接连接符 7181"/>
          <p:cNvSpPr/>
          <p:nvPr/>
        </p:nvSpPr>
        <p:spPr>
          <a:xfrm>
            <a:off x="2671763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2" name="矩形 7182"/>
          <p:cNvSpPr/>
          <p:nvPr/>
        </p:nvSpPr>
        <p:spPr>
          <a:xfrm>
            <a:off x="1879600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11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3" name="矩形 7183"/>
          <p:cNvSpPr/>
          <p:nvPr/>
        </p:nvSpPr>
        <p:spPr>
          <a:xfrm>
            <a:off x="4183063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1n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4" name="直接连接符 7184"/>
          <p:cNvSpPr/>
          <p:nvPr/>
        </p:nvSpPr>
        <p:spPr>
          <a:xfrm>
            <a:off x="3824288" y="57550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5" name="直接连接符 7185"/>
          <p:cNvSpPr/>
          <p:nvPr/>
        </p:nvSpPr>
        <p:spPr>
          <a:xfrm>
            <a:off x="5119688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6" name="直接连接符 7186"/>
          <p:cNvSpPr/>
          <p:nvPr/>
        </p:nvSpPr>
        <p:spPr>
          <a:xfrm>
            <a:off x="2671763" y="5970905"/>
            <a:ext cx="2447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7" name="矩形 7187"/>
          <p:cNvSpPr/>
          <p:nvPr/>
        </p:nvSpPr>
        <p:spPr>
          <a:xfrm>
            <a:off x="7423150" y="5323205"/>
            <a:ext cx="1603375" cy="411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工控机</a:t>
            </a:r>
            <a:r>
              <a:rPr lang="en-US" altLang="zh-CN" sz="2000" b="1" dirty="0">
                <a:latin typeface="Times New Roman" panose="02020603050405020304" pitchFamily="18" charset="0"/>
              </a:rPr>
              <a:t>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8" name="直接连接符 7188"/>
          <p:cNvSpPr/>
          <p:nvPr/>
        </p:nvSpPr>
        <p:spPr>
          <a:xfrm>
            <a:off x="6991350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9" name="矩形 7189"/>
          <p:cNvSpPr/>
          <p:nvPr/>
        </p:nvSpPr>
        <p:spPr>
          <a:xfrm>
            <a:off x="6199188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n1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30" name="矩形 7190"/>
          <p:cNvSpPr/>
          <p:nvPr/>
        </p:nvSpPr>
        <p:spPr>
          <a:xfrm>
            <a:off x="8502650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nn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31" name="直接连接符 7191"/>
          <p:cNvSpPr/>
          <p:nvPr/>
        </p:nvSpPr>
        <p:spPr>
          <a:xfrm>
            <a:off x="8143875" y="57550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32" name="直接连接符 7192"/>
          <p:cNvSpPr/>
          <p:nvPr/>
        </p:nvSpPr>
        <p:spPr>
          <a:xfrm>
            <a:off x="9439275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33" name="直接连接符 7193"/>
          <p:cNvSpPr/>
          <p:nvPr/>
        </p:nvSpPr>
        <p:spPr>
          <a:xfrm>
            <a:off x="6991350" y="5970905"/>
            <a:ext cx="2447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8434" name="矩形 8194"/>
          <p:cNvSpPr/>
          <p:nvPr/>
        </p:nvSpPr>
        <p:spPr>
          <a:xfrm>
            <a:off x="932815" y="848995"/>
            <a:ext cx="10326370" cy="1999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8.1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Distributed Control System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）概述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危险分散，控制分散，而操作和管理集中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的设计思想，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多层分级、合作自治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的结构形式，适应现代化生产和管理的要求。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5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915" y="3485515"/>
            <a:ext cx="6524625" cy="2639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97" name="矩形 9257"/>
          <p:cNvSpPr/>
          <p:nvPr/>
        </p:nvSpPr>
        <p:spPr>
          <a:xfrm>
            <a:off x="3740785" y="6125210"/>
            <a:ext cx="37433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组成框图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2815" y="2891155"/>
            <a:ext cx="32677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DCS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基本组成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218" name="文本框 9217"/>
          <p:cNvSpPr txBox="1"/>
          <p:nvPr/>
        </p:nvSpPr>
        <p:spPr>
          <a:xfrm>
            <a:off x="1213485" y="3080703"/>
            <a:ext cx="16002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Control Network</a:t>
            </a:r>
            <a:endParaRPr kumimoji="0" lang="en-US" sz="1400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9458" name="图片 9218" descr="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2883853"/>
            <a:ext cx="9067800" cy="181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9219"/>
          <p:cNvSpPr txBox="1"/>
          <p:nvPr/>
        </p:nvSpPr>
        <p:spPr>
          <a:xfrm>
            <a:off x="6876098" y="3385503"/>
            <a:ext cx="3024188" cy="7080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rPr>
              <a:t>冗余实时通讯网络：</a:t>
            </a:r>
            <a:endParaRPr kumimoji="0" lang="en-US" altLang="zh-CN" sz="2000" b="1" kern="1200" cap="none" spc="0" normalizeH="0" baseline="0" noProof="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rPr>
              <a:t>信息的传输与共享</a:t>
            </a:r>
            <a:endParaRPr kumimoji="0" lang="zh-CN" altLang="en-US" sz="20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  <a:cs typeface="+mn-cs"/>
              <a:sym typeface="+mn-ea"/>
            </a:endParaRPr>
          </a:p>
        </p:txBody>
      </p:sp>
      <p:graphicFrame>
        <p:nvGraphicFramePr>
          <p:cNvPr id="19460" name="对象 9220"/>
          <p:cNvGraphicFramePr>
            <a:graphicFrameLocks noChangeAspect="1"/>
          </p:cNvGraphicFramePr>
          <p:nvPr/>
        </p:nvGraphicFramePr>
        <p:xfrm>
          <a:off x="1213485" y="802640"/>
          <a:ext cx="90678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2" imgW="9515475" imgH="1171575" progId="MSPhotoEd.3">
                  <p:embed/>
                </p:oleObj>
              </mc:Choice>
              <mc:Fallback>
                <p:oleObj name="" r:id="rId2" imgW="9515475" imgH="1171575" progId="MSPhotoEd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3485" y="802640"/>
                        <a:ext cx="9067800" cy="1125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1" name="组合 9221"/>
          <p:cNvGrpSpPr/>
          <p:nvPr/>
        </p:nvGrpSpPr>
        <p:grpSpPr>
          <a:xfrm>
            <a:off x="1289685" y="450215"/>
            <a:ext cx="8991600" cy="5834063"/>
            <a:chOff x="0" y="0"/>
            <a:chExt cx="5664" cy="3675"/>
          </a:xfrm>
        </p:grpSpPr>
        <p:pic>
          <p:nvPicPr>
            <p:cNvPr id="19462" name="图片 9222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" y="962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3" name="图片 9223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" y="94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4" name="图片 9224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4" y="94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9465" name="对象 9225"/>
            <p:cNvGraphicFramePr>
              <a:graphicFrameLocks noChangeAspect="1"/>
            </p:cNvGraphicFramePr>
            <p:nvPr/>
          </p:nvGraphicFramePr>
          <p:xfrm>
            <a:off x="4560" y="1091"/>
            <a:ext cx="110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5" imgW="1371600" imgH="514350" progId="Paint.Picture">
                    <p:embed/>
                  </p:oleObj>
                </mc:Choice>
                <mc:Fallback>
                  <p:oleObj name="" r:id="rId5" imgW="1371600" imgH="514350" progId="Paint.Picture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60" y="1091"/>
                          <a:ext cx="1104" cy="3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466" name="图片 9226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4" y="962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7" name="图片 9227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1475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8" name="图片 9228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8" y="1475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9" name="图片 9229" descr="dj610c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" y="755"/>
              <a:ext cx="384" cy="3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0" name="图片 9230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820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2" name="文本框 9231"/>
            <p:cNvSpPr txBox="1"/>
            <p:nvPr/>
          </p:nvSpPr>
          <p:spPr>
            <a:xfrm>
              <a:off x="0" y="181"/>
              <a:ext cx="2784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Manager Information Network </a:t>
              </a:r>
              <a:r>
                <a:rPr kumimoji="0" lang="zh-CN" altLang="en-US" sz="1400" b="1" kern="1200" cap="none" spc="0" normalizeH="0" baseline="0" noProof="0">
                  <a:solidFill>
                    <a:srgbClr val="66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1" charset="-122"/>
                  <a:ea typeface="楷体_GB2312" pitchFamily="1" charset="-122"/>
                  <a:cs typeface="+mn-cs"/>
                  <a:sym typeface="+mn-ea"/>
                </a:rPr>
                <a:t>管理信息通讯网络</a:t>
              </a:r>
              <a:endParaRPr kumimoji="0" lang="zh-CN" altLang="en-US" sz="14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endParaRPr>
            </a:p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endParaRPr>
            </a:p>
          </p:txBody>
        </p:sp>
        <p:pic>
          <p:nvPicPr>
            <p:cNvPr id="19472" name="图片 9232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3" name="图片 9233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4" name="图片 9234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5" name="图片 9235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9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6" name="图片 9236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7" name="图片 9237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8" name="图片 9238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71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0" name="矩形 9239"/>
            <p:cNvSpPr/>
            <p:nvPr/>
          </p:nvSpPr>
          <p:spPr>
            <a:xfrm>
              <a:off x="1008" y="3054"/>
              <a:ext cx="3744" cy="2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现场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I/O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站：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信号的采集与监控 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1" name="文本框 9240"/>
            <p:cNvSpPr txBox="1"/>
            <p:nvPr/>
          </p:nvSpPr>
          <p:spPr>
            <a:xfrm>
              <a:off x="3120" y="558"/>
              <a:ext cx="768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  </a:t>
              </a: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Historian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历史数据站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2" name="文本框 9241"/>
            <p:cNvSpPr txBox="1"/>
            <p:nvPr/>
          </p:nvSpPr>
          <p:spPr>
            <a:xfrm>
              <a:off x="2390" y="558"/>
              <a:ext cx="634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Engineer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工程师站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3" name="文本框 9242"/>
            <p:cNvSpPr txBox="1"/>
            <p:nvPr/>
          </p:nvSpPr>
          <p:spPr>
            <a:xfrm>
              <a:off x="1728" y="558"/>
              <a:ext cx="576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Operator</a:t>
              </a: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操作员站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4" name="文本框 9243"/>
            <p:cNvSpPr txBox="1"/>
            <p:nvPr/>
          </p:nvSpPr>
          <p:spPr>
            <a:xfrm>
              <a:off x="3783" y="558"/>
              <a:ext cx="729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Logger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报表记录站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5" name="矩形 9244"/>
            <p:cNvSpPr/>
            <p:nvPr/>
          </p:nvSpPr>
          <p:spPr>
            <a:xfrm>
              <a:off x="4944" y="462"/>
              <a:ext cx="480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Printer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打印机</a:t>
              </a: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pic>
          <p:nvPicPr>
            <p:cNvPr id="19485" name="图片 9245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" y="90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86" name="图片 9246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" y="90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8" name="文本框 9247"/>
            <p:cNvSpPr txBox="1"/>
            <p:nvPr/>
          </p:nvSpPr>
          <p:spPr>
            <a:xfrm>
              <a:off x="1018" y="590"/>
              <a:ext cx="576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Operator</a:t>
              </a: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操作员站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19488" name="矩形 9248"/>
            <p:cNvSpPr/>
            <p:nvPr/>
          </p:nvSpPr>
          <p:spPr>
            <a:xfrm>
              <a:off x="2968" y="0"/>
              <a:ext cx="157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系统组态、系统维护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89" name="矩形 9249"/>
            <p:cNvSpPr/>
            <p:nvPr/>
          </p:nvSpPr>
          <p:spPr>
            <a:xfrm>
              <a:off x="247" y="1587"/>
              <a:ext cx="174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系统监视、运行、记录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0" name="矩形 9250"/>
            <p:cNvSpPr/>
            <p:nvPr/>
          </p:nvSpPr>
          <p:spPr>
            <a:xfrm>
              <a:off x="1562" y="2379"/>
              <a:ext cx="155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交换信息的通信功能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1" name="矩形 9251"/>
            <p:cNvSpPr/>
            <p:nvPr/>
          </p:nvSpPr>
          <p:spPr>
            <a:xfrm>
              <a:off x="3422" y="1406"/>
              <a:ext cx="20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运行数据文件的存储、管理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2" name="直接连接符 9252"/>
            <p:cNvSpPr/>
            <p:nvPr/>
          </p:nvSpPr>
          <p:spPr>
            <a:xfrm flipH="1">
              <a:off x="2469" y="227"/>
              <a:ext cx="998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3" name="直接连接符 9253"/>
            <p:cNvSpPr/>
            <p:nvPr/>
          </p:nvSpPr>
          <p:spPr>
            <a:xfrm>
              <a:off x="972" y="140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4" name="直接连接符 9254"/>
            <p:cNvSpPr/>
            <p:nvPr/>
          </p:nvSpPr>
          <p:spPr>
            <a:xfrm flipV="1">
              <a:off x="1063" y="1406"/>
              <a:ext cx="408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5" name="直接连接符 9255"/>
            <p:cNvSpPr/>
            <p:nvPr/>
          </p:nvSpPr>
          <p:spPr>
            <a:xfrm>
              <a:off x="1743" y="2132"/>
              <a:ext cx="91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6" name="直接连接符 9256"/>
            <p:cNvSpPr/>
            <p:nvPr/>
          </p:nvSpPr>
          <p:spPr>
            <a:xfrm>
              <a:off x="1698" y="771"/>
              <a:ext cx="635" cy="167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497" name="矩形 9257"/>
          <p:cNvSpPr/>
          <p:nvPr/>
        </p:nvSpPr>
        <p:spPr>
          <a:xfrm>
            <a:off x="4023360" y="6387465"/>
            <a:ext cx="37433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组成框图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7110" y="826135"/>
            <a:ext cx="25012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DCS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的特点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0090" y="1374775"/>
            <a:ext cx="1075182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）松耦合的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多处理机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系统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实现硬件积木化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将操作站、现场控制站的多微处理器配置在网络节点上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根据需要，增减节点上设备。</a:t>
            </a:r>
            <a:endParaRPr lang="zh-CN" altLang="en-US"/>
          </a:p>
        </p:txBody>
      </p:sp>
      <p:grpSp>
        <p:nvGrpSpPr>
          <p:cNvPr id="21507" name="组合 12291"/>
          <p:cNvGrpSpPr/>
          <p:nvPr/>
        </p:nvGrpSpPr>
        <p:grpSpPr>
          <a:xfrm>
            <a:off x="2707323" y="3269615"/>
            <a:ext cx="6048375" cy="3124200"/>
            <a:chOff x="0" y="0"/>
            <a:chExt cx="3810" cy="1968"/>
          </a:xfrm>
        </p:grpSpPr>
        <p:sp>
          <p:nvSpPr>
            <p:cNvPr id="21508" name="矩形 12292"/>
            <p:cNvSpPr/>
            <p:nvPr/>
          </p:nvSpPr>
          <p:spPr>
            <a:xfrm>
              <a:off x="136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09" name="矩形 12293"/>
            <p:cNvSpPr/>
            <p:nvPr/>
          </p:nvSpPr>
          <p:spPr>
            <a:xfrm>
              <a:off x="1043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0" name="矩形 12294"/>
            <p:cNvSpPr/>
            <p:nvPr/>
          </p:nvSpPr>
          <p:spPr>
            <a:xfrm>
              <a:off x="2722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工程师站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1" name="文本框 12295"/>
            <p:cNvSpPr txBox="1"/>
            <p:nvPr/>
          </p:nvSpPr>
          <p:spPr>
            <a:xfrm>
              <a:off x="2087" y="46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2" name="直接连接符 12296"/>
            <p:cNvSpPr/>
            <p:nvPr/>
          </p:nvSpPr>
          <p:spPr>
            <a:xfrm>
              <a:off x="0" y="499"/>
              <a:ext cx="381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3" name="直接连接符 12297"/>
            <p:cNvSpPr/>
            <p:nvPr/>
          </p:nvSpPr>
          <p:spPr>
            <a:xfrm>
              <a:off x="54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4" name="直接连接符 12298"/>
            <p:cNvSpPr/>
            <p:nvPr/>
          </p:nvSpPr>
          <p:spPr>
            <a:xfrm>
              <a:off x="1452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5" name="直接连接符 12299"/>
            <p:cNvSpPr/>
            <p:nvPr/>
          </p:nvSpPr>
          <p:spPr>
            <a:xfrm>
              <a:off x="308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6" name="直接连接符 12300"/>
            <p:cNvSpPr/>
            <p:nvPr/>
          </p:nvSpPr>
          <p:spPr>
            <a:xfrm>
              <a:off x="68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7" name="直接连接符 12301"/>
            <p:cNvSpPr/>
            <p:nvPr/>
          </p:nvSpPr>
          <p:spPr>
            <a:xfrm>
              <a:off x="127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8" name="直接连接符 12302"/>
            <p:cNvSpPr/>
            <p:nvPr/>
          </p:nvSpPr>
          <p:spPr>
            <a:xfrm>
              <a:off x="2767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9" name="文本框 12303"/>
            <p:cNvSpPr txBox="1"/>
            <p:nvPr/>
          </p:nvSpPr>
          <p:spPr>
            <a:xfrm>
              <a:off x="1678" y="545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0" name="文本框 12304"/>
            <p:cNvSpPr txBox="1"/>
            <p:nvPr/>
          </p:nvSpPr>
          <p:spPr>
            <a:xfrm>
              <a:off x="2177" y="545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1" name="矩形 12305"/>
            <p:cNvSpPr/>
            <p:nvPr/>
          </p:nvSpPr>
          <p:spPr>
            <a:xfrm>
              <a:off x="454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2" name="矩形 12306"/>
            <p:cNvSpPr/>
            <p:nvPr/>
          </p:nvSpPr>
          <p:spPr>
            <a:xfrm>
              <a:off x="1043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3" name="矩形 12307"/>
            <p:cNvSpPr/>
            <p:nvPr/>
          </p:nvSpPr>
          <p:spPr>
            <a:xfrm>
              <a:off x="2540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直接连接符 12308"/>
            <p:cNvSpPr/>
            <p:nvPr/>
          </p:nvSpPr>
          <p:spPr>
            <a:xfrm>
              <a:off x="0" y="1497"/>
              <a:ext cx="381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5" name="直接连接符 12309"/>
            <p:cNvSpPr/>
            <p:nvPr/>
          </p:nvSpPr>
          <p:spPr>
            <a:xfrm>
              <a:off x="68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6" name="直接连接符 12310"/>
            <p:cNvSpPr/>
            <p:nvPr/>
          </p:nvSpPr>
          <p:spPr>
            <a:xfrm>
              <a:off x="127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7" name="直接连接符 12311"/>
            <p:cNvSpPr/>
            <p:nvPr/>
          </p:nvSpPr>
          <p:spPr>
            <a:xfrm>
              <a:off x="2767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8" name="矩形 12312"/>
            <p:cNvSpPr/>
            <p:nvPr/>
          </p:nvSpPr>
          <p:spPr>
            <a:xfrm>
              <a:off x="408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9" name="矩形 12313"/>
            <p:cNvSpPr/>
            <p:nvPr/>
          </p:nvSpPr>
          <p:spPr>
            <a:xfrm>
              <a:off x="2177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30" name="直接连接符 12314"/>
            <p:cNvSpPr/>
            <p:nvPr/>
          </p:nvSpPr>
          <p:spPr>
            <a:xfrm>
              <a:off x="998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31" name="直接连接符 12315"/>
            <p:cNvSpPr/>
            <p:nvPr/>
          </p:nvSpPr>
          <p:spPr>
            <a:xfrm>
              <a:off x="2812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532" name="矩形 12316"/>
          <p:cNvSpPr/>
          <p:nvPr/>
        </p:nvSpPr>
        <p:spPr>
          <a:xfrm>
            <a:off x="9116060" y="404272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33" name="矩形 12317"/>
          <p:cNvSpPr/>
          <p:nvPr/>
        </p:nvSpPr>
        <p:spPr>
          <a:xfrm>
            <a:off x="9116060" y="5501640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2530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990" y="2444115"/>
            <a:ext cx="7543800" cy="349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Rectangle 3"/>
          <p:cNvSpPr/>
          <p:nvPr/>
        </p:nvSpPr>
        <p:spPr>
          <a:xfrm>
            <a:off x="1292225" y="833120"/>
            <a:ext cx="41567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）各站软件模块化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5748" y="3593148"/>
            <a:ext cx="2879725" cy="12001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I/O驱动软件包；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运算控制模块；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控制程序软件包。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1673" y="1243648"/>
            <a:ext cx="3348038" cy="12001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过程监视软件包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显示软件包；打印报表软件包；报警显示处理软件包。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97345" y="750253"/>
            <a:ext cx="4800600" cy="1570038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过程监视软件包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显示软件包；打印报表软件包；报警显示处理软件包。信息检索软件包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网络通信软件包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系统软硬件组态软件包。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535" name="Rectangle 2"/>
          <p:cNvSpPr/>
          <p:nvPr/>
        </p:nvSpPr>
        <p:spPr>
          <a:xfrm>
            <a:off x="1138555" y="5942965"/>
            <a:ext cx="105060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工程师站组态语言按控制要求选用软件模块，对现场</a:t>
            </a:r>
            <a:r>
              <a:rPr lang="en-US" altLang="zh-CN" sz="2400" b="1" dirty="0">
                <a:latin typeface="Times New Roman" panose="02020603050405020304" pitchFamily="18" charset="0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站、操作员站软硬件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进行组态，生成DCS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TABLE_BEAUTIFY" val="smartTable{83a9b37b-7396-4b9f-935d-67ccc0cd063a}"/>
</p:tagLst>
</file>

<file path=ppt/tags/tag2.xml><?xml version="1.0" encoding="utf-8"?>
<p:tagLst xmlns:p="http://schemas.openxmlformats.org/presentationml/2006/main">
  <p:tag name="KSO_WM_DOC_GUID" val="{6d064467-668b-4fc7-8e17-883a815c7dd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5941</Words>
  <Application>WPS 演示</Application>
  <PresentationFormat>全屏显示(4:3)</PresentationFormat>
  <Paragraphs>1016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27</vt:i4>
      </vt:variant>
      <vt:variant>
        <vt:lpstr>幻灯片标题</vt:lpstr>
      </vt:variant>
      <vt:variant>
        <vt:i4>44</vt:i4>
      </vt:variant>
    </vt:vector>
  </HeadingPairs>
  <TitlesOfParts>
    <vt:vector size="81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Arial Unicode MS</vt:lpstr>
      <vt:lpstr>Calibri</vt:lpstr>
      <vt:lpstr>默认设计模板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Word.Document.8</vt:lpstr>
      <vt:lpstr>Equation.DSMT4</vt:lpstr>
      <vt:lpstr>Equation.DSMT4</vt:lpstr>
      <vt:lpstr>MSPhotoEd.3</vt:lpstr>
      <vt:lpstr>Paint.Picture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553</cp:revision>
  <dcterms:created xsi:type="dcterms:W3CDTF">2007-11-13T03:35:00Z</dcterms:created>
  <dcterms:modified xsi:type="dcterms:W3CDTF">2020-05-23T06:53:50Z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